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Roboto Mono Bold" charset="1" panose="00000000000000000000"/>
      <p:regular r:id="rId16"/>
    </p:embeddedFont>
    <p:embeddedFont>
      <p:font typeface="Lekton" charset="1" panose="02000000000000000000"/>
      <p:regular r:id="rId17"/>
    </p:embeddedFont>
    <p:embeddedFont>
      <p:font typeface="Lekton Bold" charset="1" panose="02000000000000000000"/>
      <p:regular r:id="rId18"/>
    </p:embeddedFont>
    <p:embeddedFont>
      <p:font typeface="Roboto Mono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svg>
</file>

<file path=ppt/media/image16.jpeg>
</file>

<file path=ppt/media/image17.png>
</file>

<file path=ppt/media/image18.png>
</file>

<file path=ppt/media/image19.jpeg>
</file>

<file path=ppt/media/image2.png>
</file>

<file path=ppt/media/image20.png>
</file>

<file path=ppt/media/image21.svg>
</file>

<file path=ppt/media/image3.sv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www.linkedin.com/in/oliversfan/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jpe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Relationship Id="rId7" Target="../media/image15.svg" Type="http://schemas.openxmlformats.org/officeDocument/2006/relationships/image"/><Relationship Id="rId8" Target="../media/image5.png" Type="http://schemas.openxmlformats.org/officeDocument/2006/relationships/image"/><Relationship Id="rId9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8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18532990" cy="2835383"/>
          </a:xfrm>
          <a:prstGeom prst="rect">
            <a:avLst/>
          </a:prstGeom>
          <a:solidFill>
            <a:srgbClr val="2C4B73"/>
          </a:solidFill>
        </p:spPr>
      </p:sp>
      <p:grpSp>
        <p:nvGrpSpPr>
          <p:cNvPr name="Group 3" id="3"/>
          <p:cNvGrpSpPr/>
          <p:nvPr/>
        </p:nvGrpSpPr>
        <p:grpSpPr>
          <a:xfrm rot="5400000">
            <a:off x="8846997" y="4895388"/>
            <a:ext cx="1713576" cy="10287000"/>
            <a:chOff x="0" y="0"/>
            <a:chExt cx="2284768" cy="13716000"/>
          </a:xfrm>
        </p:grpSpPr>
        <p:sp>
          <p:nvSpPr>
            <p:cNvPr name="AutoShape 4" id="4"/>
            <p:cNvSpPr/>
            <p:nvPr/>
          </p:nvSpPr>
          <p:spPr>
            <a:xfrm rot="-5400000">
              <a:off x="0" y="0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5" id="5"/>
            <p:cNvSpPr/>
            <p:nvPr/>
          </p:nvSpPr>
          <p:spPr>
            <a:xfrm rot="-5400000">
              <a:off x="1142384" y="4199344"/>
              <a:ext cx="1523178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6" id="6"/>
            <p:cNvSpPr/>
            <p:nvPr/>
          </p:nvSpPr>
          <p:spPr>
            <a:xfrm rot="-5400000">
              <a:off x="1142384" y="1903973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7" id="7"/>
            <p:cNvSpPr/>
            <p:nvPr/>
          </p:nvSpPr>
          <p:spPr>
            <a:xfrm rot="-5400000">
              <a:off x="0" y="2284768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8" id="8"/>
            <p:cNvSpPr/>
            <p:nvPr/>
          </p:nvSpPr>
          <p:spPr>
            <a:xfrm rot="-5400000">
              <a:off x="761589" y="1523178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9" id="9"/>
            <p:cNvSpPr/>
            <p:nvPr/>
          </p:nvSpPr>
          <p:spPr>
            <a:xfrm rot="-5400000">
              <a:off x="1523178" y="761589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0" id="10"/>
            <p:cNvSpPr/>
            <p:nvPr/>
          </p:nvSpPr>
          <p:spPr>
            <a:xfrm rot="-5400000">
              <a:off x="761589" y="8384876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1" id="11"/>
            <p:cNvSpPr/>
            <p:nvPr/>
          </p:nvSpPr>
          <p:spPr>
            <a:xfrm rot="-5400000">
              <a:off x="0" y="3818550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2" id="12"/>
            <p:cNvSpPr/>
            <p:nvPr/>
          </p:nvSpPr>
          <p:spPr>
            <a:xfrm rot="-5400000">
              <a:off x="1523178" y="6103317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3" id="13"/>
            <p:cNvSpPr/>
            <p:nvPr/>
          </p:nvSpPr>
          <p:spPr>
            <a:xfrm rot="-5400000">
              <a:off x="1523178" y="7623286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4" id="14"/>
            <p:cNvSpPr/>
            <p:nvPr/>
          </p:nvSpPr>
          <p:spPr>
            <a:xfrm rot="-5400000">
              <a:off x="0" y="7623286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5" id="15"/>
            <p:cNvSpPr/>
            <p:nvPr/>
          </p:nvSpPr>
          <p:spPr>
            <a:xfrm rot="-5400000">
              <a:off x="1523178" y="9908054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6" id="16"/>
            <p:cNvSpPr/>
            <p:nvPr/>
          </p:nvSpPr>
          <p:spPr>
            <a:xfrm rot="-5400000">
              <a:off x="761589" y="12192822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7" id="17"/>
            <p:cNvSpPr/>
            <p:nvPr/>
          </p:nvSpPr>
          <p:spPr>
            <a:xfrm rot="-5400000">
              <a:off x="761589" y="12954411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8" id="18"/>
            <p:cNvSpPr/>
            <p:nvPr/>
          </p:nvSpPr>
          <p:spPr>
            <a:xfrm rot="-5400000">
              <a:off x="0" y="10669643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9" id="19"/>
            <p:cNvSpPr/>
            <p:nvPr/>
          </p:nvSpPr>
          <p:spPr>
            <a:xfrm rot="-5400000">
              <a:off x="761589" y="9146465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0" id="20"/>
            <p:cNvSpPr/>
            <p:nvPr/>
          </p:nvSpPr>
          <p:spPr>
            <a:xfrm rot="-5400000">
              <a:off x="380795" y="4960933"/>
              <a:ext cx="1523178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1" id="21"/>
            <p:cNvSpPr/>
            <p:nvPr/>
          </p:nvSpPr>
          <p:spPr>
            <a:xfrm rot="-5400000">
              <a:off x="1142384" y="11050438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</p:grpSp>
      <p:grpSp>
        <p:nvGrpSpPr>
          <p:cNvPr name="Group 22" id="22"/>
          <p:cNvGrpSpPr/>
          <p:nvPr/>
        </p:nvGrpSpPr>
        <p:grpSpPr>
          <a:xfrm rot="5400000">
            <a:off x="19133997" y="4895388"/>
            <a:ext cx="1713576" cy="10287000"/>
            <a:chOff x="0" y="0"/>
            <a:chExt cx="2284768" cy="13716000"/>
          </a:xfrm>
        </p:grpSpPr>
        <p:sp>
          <p:nvSpPr>
            <p:cNvPr name="AutoShape 23" id="23"/>
            <p:cNvSpPr/>
            <p:nvPr/>
          </p:nvSpPr>
          <p:spPr>
            <a:xfrm rot="-5400000">
              <a:off x="0" y="0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4" id="24"/>
            <p:cNvSpPr/>
            <p:nvPr/>
          </p:nvSpPr>
          <p:spPr>
            <a:xfrm rot="-5400000">
              <a:off x="1142384" y="4199344"/>
              <a:ext cx="1523178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5" id="25"/>
            <p:cNvSpPr/>
            <p:nvPr/>
          </p:nvSpPr>
          <p:spPr>
            <a:xfrm rot="-5400000">
              <a:off x="1142384" y="1903973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6" id="26"/>
            <p:cNvSpPr/>
            <p:nvPr/>
          </p:nvSpPr>
          <p:spPr>
            <a:xfrm rot="-5400000">
              <a:off x="0" y="2284768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7" id="27"/>
            <p:cNvSpPr/>
            <p:nvPr/>
          </p:nvSpPr>
          <p:spPr>
            <a:xfrm rot="-5400000">
              <a:off x="761589" y="1523178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8" id="28"/>
            <p:cNvSpPr/>
            <p:nvPr/>
          </p:nvSpPr>
          <p:spPr>
            <a:xfrm rot="-5400000">
              <a:off x="1523178" y="761589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9" id="29"/>
            <p:cNvSpPr/>
            <p:nvPr/>
          </p:nvSpPr>
          <p:spPr>
            <a:xfrm rot="-5400000">
              <a:off x="761589" y="8384876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30" id="30"/>
            <p:cNvSpPr/>
            <p:nvPr/>
          </p:nvSpPr>
          <p:spPr>
            <a:xfrm rot="-5400000">
              <a:off x="0" y="3818550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31" id="31"/>
            <p:cNvSpPr/>
            <p:nvPr/>
          </p:nvSpPr>
          <p:spPr>
            <a:xfrm rot="-5400000">
              <a:off x="1523178" y="6103317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32" id="32"/>
            <p:cNvSpPr/>
            <p:nvPr/>
          </p:nvSpPr>
          <p:spPr>
            <a:xfrm rot="-5400000">
              <a:off x="1523178" y="7623286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3" id="33"/>
            <p:cNvSpPr/>
            <p:nvPr/>
          </p:nvSpPr>
          <p:spPr>
            <a:xfrm rot="-5400000">
              <a:off x="0" y="7623286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34" id="34"/>
            <p:cNvSpPr/>
            <p:nvPr/>
          </p:nvSpPr>
          <p:spPr>
            <a:xfrm rot="-5400000">
              <a:off x="1523178" y="9908054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35" id="35"/>
            <p:cNvSpPr/>
            <p:nvPr/>
          </p:nvSpPr>
          <p:spPr>
            <a:xfrm rot="-5400000">
              <a:off x="761589" y="12192822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36" id="36"/>
            <p:cNvSpPr/>
            <p:nvPr/>
          </p:nvSpPr>
          <p:spPr>
            <a:xfrm rot="-5400000">
              <a:off x="761589" y="12954411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7" id="37"/>
            <p:cNvSpPr/>
            <p:nvPr/>
          </p:nvSpPr>
          <p:spPr>
            <a:xfrm rot="-5400000">
              <a:off x="0" y="10669643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8" id="38"/>
            <p:cNvSpPr/>
            <p:nvPr/>
          </p:nvSpPr>
          <p:spPr>
            <a:xfrm rot="-5400000">
              <a:off x="761589" y="9146465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39" id="39"/>
            <p:cNvSpPr/>
            <p:nvPr/>
          </p:nvSpPr>
          <p:spPr>
            <a:xfrm rot="-5400000">
              <a:off x="380795" y="4960933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0" id="40"/>
            <p:cNvSpPr/>
            <p:nvPr/>
          </p:nvSpPr>
          <p:spPr>
            <a:xfrm rot="-5400000">
              <a:off x="1142384" y="11050438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</p:grpSp>
      <p:grpSp>
        <p:nvGrpSpPr>
          <p:cNvPr name="Group 41" id="41"/>
          <p:cNvGrpSpPr/>
          <p:nvPr/>
        </p:nvGrpSpPr>
        <p:grpSpPr>
          <a:xfrm rot="0">
            <a:off x="-633771" y="0"/>
            <a:ext cx="5345526" cy="10287000"/>
            <a:chOff x="0" y="0"/>
            <a:chExt cx="6470015" cy="12450980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6470015" cy="12450980"/>
            </a:xfrm>
            <a:custGeom>
              <a:avLst/>
              <a:gdLst/>
              <a:ahLst/>
              <a:cxnLst/>
              <a:rect r="r" b="b" t="t" l="l"/>
              <a:pathLst>
                <a:path h="12450980" w="6470015">
                  <a:moveTo>
                    <a:pt x="6335223" y="1245098"/>
                  </a:moveTo>
                  <a:cubicBezTo>
                    <a:pt x="6335223" y="1120588"/>
                    <a:pt x="6335223" y="871569"/>
                    <a:pt x="6335223" y="747059"/>
                  </a:cubicBezTo>
                  <a:lnTo>
                    <a:pt x="6200431" y="747059"/>
                  </a:lnTo>
                  <a:lnTo>
                    <a:pt x="6200431" y="498039"/>
                  </a:lnTo>
                  <a:lnTo>
                    <a:pt x="6065639" y="498039"/>
                  </a:lnTo>
                  <a:lnTo>
                    <a:pt x="6065639" y="249020"/>
                  </a:lnTo>
                  <a:cubicBezTo>
                    <a:pt x="5998243" y="249020"/>
                    <a:pt x="5863451" y="249020"/>
                    <a:pt x="5796055" y="249020"/>
                  </a:cubicBezTo>
                  <a:lnTo>
                    <a:pt x="5796055" y="0"/>
                  </a:lnTo>
                  <a:cubicBezTo>
                    <a:pt x="4089589" y="0"/>
                    <a:pt x="2380426" y="0"/>
                    <a:pt x="673960" y="0"/>
                  </a:cubicBezTo>
                  <a:lnTo>
                    <a:pt x="673960" y="249020"/>
                  </a:lnTo>
                  <a:cubicBezTo>
                    <a:pt x="606564" y="249020"/>
                    <a:pt x="471772" y="249020"/>
                    <a:pt x="404376" y="249020"/>
                  </a:cubicBezTo>
                  <a:lnTo>
                    <a:pt x="404376" y="498039"/>
                  </a:lnTo>
                  <a:lnTo>
                    <a:pt x="269584" y="498039"/>
                  </a:lnTo>
                  <a:lnTo>
                    <a:pt x="269584" y="747059"/>
                  </a:lnTo>
                  <a:lnTo>
                    <a:pt x="134792" y="747059"/>
                  </a:lnTo>
                  <a:cubicBezTo>
                    <a:pt x="134792" y="871569"/>
                    <a:pt x="134792" y="1120588"/>
                    <a:pt x="134792" y="1245098"/>
                  </a:cubicBezTo>
                  <a:lnTo>
                    <a:pt x="0" y="1245098"/>
                  </a:lnTo>
                  <a:cubicBezTo>
                    <a:pt x="0" y="4564530"/>
                    <a:pt x="0" y="7886451"/>
                    <a:pt x="0" y="11205883"/>
                  </a:cubicBezTo>
                  <a:lnTo>
                    <a:pt x="134792" y="11205883"/>
                  </a:lnTo>
                  <a:cubicBezTo>
                    <a:pt x="134792" y="11330392"/>
                    <a:pt x="134792" y="11579412"/>
                    <a:pt x="134792" y="11703921"/>
                  </a:cubicBezTo>
                  <a:lnTo>
                    <a:pt x="269584" y="11703921"/>
                  </a:lnTo>
                  <a:lnTo>
                    <a:pt x="269584" y="11952941"/>
                  </a:lnTo>
                  <a:lnTo>
                    <a:pt x="404376" y="11952941"/>
                  </a:lnTo>
                  <a:lnTo>
                    <a:pt x="404376" y="12201961"/>
                  </a:lnTo>
                  <a:cubicBezTo>
                    <a:pt x="471772" y="12201961"/>
                    <a:pt x="606564" y="12201961"/>
                    <a:pt x="673960" y="12201961"/>
                  </a:cubicBezTo>
                  <a:lnTo>
                    <a:pt x="673960" y="12450980"/>
                  </a:lnTo>
                  <a:cubicBezTo>
                    <a:pt x="2380426" y="12450980"/>
                    <a:pt x="4089589" y="12450980"/>
                    <a:pt x="5796055" y="12450980"/>
                  </a:cubicBezTo>
                  <a:lnTo>
                    <a:pt x="5796055" y="12201961"/>
                  </a:lnTo>
                  <a:cubicBezTo>
                    <a:pt x="5863451" y="12201961"/>
                    <a:pt x="5998243" y="12201961"/>
                    <a:pt x="6065639" y="12201961"/>
                  </a:cubicBezTo>
                  <a:lnTo>
                    <a:pt x="6065639" y="11952941"/>
                  </a:lnTo>
                  <a:lnTo>
                    <a:pt x="6200431" y="11952941"/>
                  </a:lnTo>
                  <a:lnTo>
                    <a:pt x="6200431" y="11703921"/>
                  </a:lnTo>
                  <a:lnTo>
                    <a:pt x="6335223" y="11703921"/>
                  </a:lnTo>
                  <a:cubicBezTo>
                    <a:pt x="6335223" y="11579412"/>
                    <a:pt x="6335223" y="11330392"/>
                    <a:pt x="6335223" y="11205883"/>
                  </a:cubicBezTo>
                  <a:lnTo>
                    <a:pt x="6470015" y="11205883"/>
                  </a:lnTo>
                  <a:cubicBezTo>
                    <a:pt x="6470015" y="7886451"/>
                    <a:pt x="6470015" y="4564529"/>
                    <a:pt x="6470015" y="1245098"/>
                  </a:cubicBezTo>
                  <a:lnTo>
                    <a:pt x="6335223" y="1245098"/>
                  </a:lnTo>
                  <a:close/>
                </a:path>
              </a:pathLst>
            </a:custGeom>
            <a:blipFill>
              <a:blip r:embed="rId2"/>
              <a:stretch>
                <a:fillRect l="-118808" t="0" r="-118808" b="0"/>
              </a:stretch>
            </a:blipFill>
          </p:spPr>
        </p:sp>
      </p:grpSp>
      <p:grpSp>
        <p:nvGrpSpPr>
          <p:cNvPr name="Group 43" id="43"/>
          <p:cNvGrpSpPr/>
          <p:nvPr/>
        </p:nvGrpSpPr>
        <p:grpSpPr>
          <a:xfrm rot="5400000">
            <a:off x="-1954353" y="4895388"/>
            <a:ext cx="1713576" cy="10287000"/>
            <a:chOff x="0" y="0"/>
            <a:chExt cx="2284768" cy="13716000"/>
          </a:xfrm>
        </p:grpSpPr>
        <p:sp>
          <p:nvSpPr>
            <p:cNvPr name="AutoShape 44" id="44"/>
            <p:cNvSpPr/>
            <p:nvPr/>
          </p:nvSpPr>
          <p:spPr>
            <a:xfrm rot="-5400000">
              <a:off x="0" y="0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45" id="45"/>
            <p:cNvSpPr/>
            <p:nvPr/>
          </p:nvSpPr>
          <p:spPr>
            <a:xfrm rot="-5400000">
              <a:off x="1142384" y="4199344"/>
              <a:ext cx="1523178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46" id="46"/>
            <p:cNvSpPr/>
            <p:nvPr/>
          </p:nvSpPr>
          <p:spPr>
            <a:xfrm rot="-5400000">
              <a:off x="1142384" y="1903973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7" id="47"/>
            <p:cNvSpPr/>
            <p:nvPr/>
          </p:nvSpPr>
          <p:spPr>
            <a:xfrm rot="-5400000">
              <a:off x="0" y="2284768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8" id="48"/>
            <p:cNvSpPr/>
            <p:nvPr/>
          </p:nvSpPr>
          <p:spPr>
            <a:xfrm rot="-5400000">
              <a:off x="761589" y="1523178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49" id="49"/>
            <p:cNvSpPr/>
            <p:nvPr/>
          </p:nvSpPr>
          <p:spPr>
            <a:xfrm rot="-5400000">
              <a:off x="1523178" y="761589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50" id="50"/>
            <p:cNvSpPr/>
            <p:nvPr/>
          </p:nvSpPr>
          <p:spPr>
            <a:xfrm rot="-5400000">
              <a:off x="761589" y="8384876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51" id="51"/>
            <p:cNvSpPr/>
            <p:nvPr/>
          </p:nvSpPr>
          <p:spPr>
            <a:xfrm rot="-5400000">
              <a:off x="0" y="3818550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52" id="52"/>
            <p:cNvSpPr/>
            <p:nvPr/>
          </p:nvSpPr>
          <p:spPr>
            <a:xfrm rot="-5400000">
              <a:off x="1523178" y="6103317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53" id="53"/>
            <p:cNvSpPr/>
            <p:nvPr/>
          </p:nvSpPr>
          <p:spPr>
            <a:xfrm rot="-5400000">
              <a:off x="1523178" y="7623286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54" id="54"/>
            <p:cNvSpPr/>
            <p:nvPr/>
          </p:nvSpPr>
          <p:spPr>
            <a:xfrm rot="-5400000">
              <a:off x="0" y="7623286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55" id="55"/>
            <p:cNvSpPr/>
            <p:nvPr/>
          </p:nvSpPr>
          <p:spPr>
            <a:xfrm rot="-5400000">
              <a:off x="1523178" y="9908054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56" id="56"/>
            <p:cNvSpPr/>
            <p:nvPr/>
          </p:nvSpPr>
          <p:spPr>
            <a:xfrm rot="-5400000">
              <a:off x="761589" y="12192822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57" id="57"/>
            <p:cNvSpPr/>
            <p:nvPr/>
          </p:nvSpPr>
          <p:spPr>
            <a:xfrm rot="-5400000">
              <a:off x="761589" y="12954411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58" id="58"/>
            <p:cNvSpPr/>
            <p:nvPr/>
          </p:nvSpPr>
          <p:spPr>
            <a:xfrm rot="-5400000">
              <a:off x="0" y="10669643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59" id="59"/>
            <p:cNvSpPr/>
            <p:nvPr/>
          </p:nvSpPr>
          <p:spPr>
            <a:xfrm rot="-5400000">
              <a:off x="761589" y="9146465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60" id="60"/>
            <p:cNvSpPr/>
            <p:nvPr/>
          </p:nvSpPr>
          <p:spPr>
            <a:xfrm rot="-5400000">
              <a:off x="380795" y="4960933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61" id="61"/>
            <p:cNvSpPr/>
            <p:nvPr/>
          </p:nvSpPr>
          <p:spPr>
            <a:xfrm rot="-5400000">
              <a:off x="1142384" y="11050438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</p:grpSp>
      <p:sp>
        <p:nvSpPr>
          <p:cNvPr name="Freeform 62" id="62"/>
          <p:cNvSpPr/>
          <p:nvPr/>
        </p:nvSpPr>
        <p:spPr>
          <a:xfrm flipH="false" flipV="false" rot="0">
            <a:off x="4045935" y="9182100"/>
            <a:ext cx="1028700" cy="1028700"/>
          </a:xfrm>
          <a:custGeom>
            <a:avLst/>
            <a:gdLst/>
            <a:ahLst/>
            <a:cxnLst/>
            <a:rect r="r" b="b" t="t" l="l"/>
            <a:pathLst>
              <a:path h="1028700" w="1028700">
                <a:moveTo>
                  <a:pt x="0" y="0"/>
                </a:moveTo>
                <a:lnTo>
                  <a:pt x="1028700" y="0"/>
                </a:lnTo>
                <a:lnTo>
                  <a:pt x="1028700" y="1028700"/>
                </a:lnTo>
                <a:lnTo>
                  <a:pt x="0" y="1028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3" id="63"/>
          <p:cNvSpPr txBox="true"/>
          <p:nvPr/>
        </p:nvSpPr>
        <p:spPr>
          <a:xfrm rot="0">
            <a:off x="5595418" y="4063504"/>
            <a:ext cx="12102052" cy="3584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310"/>
              </a:lnSpc>
            </a:pPr>
            <a:r>
              <a:rPr lang="en-US" b="true" sz="8463" spc="-169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AI-Powered </a:t>
            </a:r>
            <a:r>
              <a:rPr lang="en-US" b="true" sz="8463" spc="-169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Bill Tracker: Predicting Legislative Success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5595418" y="1140768"/>
            <a:ext cx="11913427" cy="718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03"/>
              </a:lnSpc>
            </a:pPr>
            <a:r>
              <a:rPr lang="en-US" sz="2074" spc="20">
                <a:solidFill>
                  <a:srgbClr val="FFFFFF"/>
                </a:solidFill>
                <a:latin typeface="Lekton"/>
                <a:ea typeface="Lekton"/>
                <a:cs typeface="Lekton"/>
                <a:sym typeface="Lekton"/>
              </a:rPr>
              <a:t>Predictive </a:t>
            </a:r>
            <a:r>
              <a:rPr lang="en-US" sz="2074" spc="20" u="none">
                <a:solidFill>
                  <a:srgbClr val="FFFFFF"/>
                </a:solidFill>
                <a:latin typeface="Lekton"/>
                <a:ea typeface="Lekton"/>
                <a:cs typeface="Lekton"/>
                <a:sym typeface="Lekton"/>
              </a:rPr>
              <a:t>Bill Tracker empowers legislators and organizations to </a:t>
            </a:r>
            <a:r>
              <a:rPr lang="en-US" b="true" sz="2074" spc="20" u="none">
                <a:solidFill>
                  <a:srgbClr val="FFFFFF"/>
                </a:solidFill>
                <a:latin typeface="Lekton Bold"/>
                <a:ea typeface="Lekton Bold"/>
                <a:cs typeface="Lekton Bold"/>
                <a:sym typeface="Lekton Bold"/>
              </a:rPr>
              <a:t>strategically navigate</a:t>
            </a:r>
            <a:r>
              <a:rPr lang="en-US" sz="2074" spc="20" u="none">
                <a:solidFill>
                  <a:srgbClr val="FFFFFF"/>
                </a:solidFill>
                <a:latin typeface="Lekton"/>
                <a:ea typeface="Lekton"/>
                <a:cs typeface="Lekton"/>
                <a:sym typeface="Lekton"/>
              </a:rPr>
              <a:t> the legislative landscape by predicting which bills are likely to pass Congress.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8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516793"/>
            <a:ext cx="1203527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b="true" sz="6999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Thank you!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7379206"/>
            <a:ext cx="12035270" cy="872490"/>
            <a:chOff x="0" y="0"/>
            <a:chExt cx="16047026" cy="116332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66675"/>
              <a:ext cx="16047026" cy="4933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50"/>
                </a:lnSpc>
                <a:spcBef>
                  <a:spcPct val="0"/>
                </a:spcBef>
              </a:pPr>
              <a:r>
                <a:rPr lang="en-US" b="true" sz="2100" u="none">
                  <a:solidFill>
                    <a:srgbClr val="FFFFFF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EMAIL ADDRESS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496570"/>
              <a:ext cx="16047026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oliver.s.fan@gmail.com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28700" y="5389312"/>
            <a:ext cx="6423365" cy="872490"/>
            <a:chOff x="0" y="0"/>
            <a:chExt cx="8564487" cy="116332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66675"/>
              <a:ext cx="8564487" cy="4933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5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GITHUB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96570"/>
              <a:ext cx="8564487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000">
                  <a:solidFill>
                    <a:srgbClr val="FFFF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github.com/oliversoctopus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763558" y="5389312"/>
            <a:ext cx="6013882" cy="872490"/>
            <a:chOff x="0" y="0"/>
            <a:chExt cx="8018509" cy="116332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66675"/>
              <a:ext cx="8018509" cy="49339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15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LINKEDIN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496570"/>
              <a:ext cx="8018509" cy="6667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  <a:spcBef>
                  <a:spcPct val="0"/>
                </a:spcBef>
              </a:pPr>
              <a:r>
                <a:rPr lang="en-US" sz="3000" u="sng">
                  <a:solidFill>
                    <a:srgbClr val="FFFFFF"/>
                  </a:solidFill>
                  <a:latin typeface="Roboto Mono"/>
                  <a:ea typeface="Roboto Mono"/>
                  <a:cs typeface="Roboto Mono"/>
                  <a:sym typeface="Roboto Mono"/>
                  <a:hlinkClick r:id="rId2" tooltip="https://www.linkedin.com/in/oliversfan/"/>
                </a:rPr>
                <a:t>linkedin.com/in/oliversfan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4635485" y="-84574"/>
            <a:ext cx="3652515" cy="10391775"/>
            <a:chOff x="0" y="0"/>
            <a:chExt cx="961979" cy="273692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961979" cy="2736928"/>
            </a:xfrm>
            <a:custGeom>
              <a:avLst/>
              <a:gdLst/>
              <a:ahLst/>
              <a:cxnLst/>
              <a:rect r="r" b="b" t="t" l="l"/>
              <a:pathLst>
                <a:path h="2736928" w="961979">
                  <a:moveTo>
                    <a:pt x="0" y="0"/>
                  </a:moveTo>
                  <a:lnTo>
                    <a:pt x="961979" y="0"/>
                  </a:lnTo>
                  <a:lnTo>
                    <a:pt x="961979" y="2736928"/>
                  </a:lnTo>
                  <a:lnTo>
                    <a:pt x="0" y="2736928"/>
                  </a:lnTo>
                  <a:close/>
                </a:path>
              </a:pathLst>
            </a:custGeom>
            <a:solidFill>
              <a:srgbClr val="F2F2F2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28575"/>
              <a:ext cx="961979" cy="276550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-5400000">
            <a:off x="8230871" y="8230871"/>
            <a:ext cx="18288000" cy="1826257"/>
            <a:chOff x="0" y="0"/>
            <a:chExt cx="24384000" cy="2435010"/>
          </a:xfrm>
        </p:grpSpPr>
        <p:sp>
          <p:nvSpPr>
            <p:cNvPr name="AutoShape 16" id="16"/>
            <p:cNvSpPr/>
            <p:nvPr/>
          </p:nvSpPr>
          <p:spPr>
            <a:xfrm rot="0">
              <a:off x="8939670" y="1623340"/>
              <a:ext cx="162334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7" id="17"/>
            <p:cNvSpPr/>
            <p:nvPr/>
          </p:nvSpPr>
          <p:spPr>
            <a:xfrm rot="0">
              <a:off x="12192000" y="1623340"/>
              <a:ext cx="1634641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8" id="18"/>
            <p:cNvSpPr/>
            <p:nvPr/>
          </p:nvSpPr>
          <p:spPr>
            <a:xfrm rot="0">
              <a:off x="11380330" y="0"/>
              <a:ext cx="81167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9" id="19"/>
            <p:cNvSpPr/>
            <p:nvPr/>
          </p:nvSpPr>
          <p:spPr>
            <a:xfrm rot="0">
              <a:off x="13820990" y="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0" id="20"/>
            <p:cNvSpPr/>
            <p:nvPr/>
          </p:nvSpPr>
          <p:spPr>
            <a:xfrm rot="0">
              <a:off x="1218635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1" id="21"/>
            <p:cNvSpPr/>
            <p:nvPr/>
          </p:nvSpPr>
          <p:spPr>
            <a:xfrm rot="0">
              <a:off x="11380330" y="162334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2" id="22"/>
            <p:cNvSpPr/>
            <p:nvPr/>
          </p:nvSpPr>
          <p:spPr>
            <a:xfrm rot="0">
              <a:off x="9751340" y="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3" id="23"/>
            <p:cNvSpPr/>
            <p:nvPr/>
          </p:nvSpPr>
          <p:spPr>
            <a:xfrm rot="0">
              <a:off x="15444330" y="81167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4" id="24"/>
            <p:cNvSpPr/>
            <p:nvPr/>
          </p:nvSpPr>
          <p:spPr>
            <a:xfrm rot="0">
              <a:off x="1463266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5" id="25"/>
            <p:cNvSpPr/>
            <p:nvPr/>
          </p:nvSpPr>
          <p:spPr>
            <a:xfrm rot="0">
              <a:off x="8128000" y="811670"/>
              <a:ext cx="162334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6" id="26"/>
            <p:cNvSpPr/>
            <p:nvPr/>
          </p:nvSpPr>
          <p:spPr>
            <a:xfrm rot="0">
              <a:off x="811670" y="1623340"/>
              <a:ext cx="162334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7" id="27"/>
            <p:cNvSpPr/>
            <p:nvPr/>
          </p:nvSpPr>
          <p:spPr>
            <a:xfrm rot="0">
              <a:off x="4064000" y="1623340"/>
              <a:ext cx="1634641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8" id="28"/>
            <p:cNvSpPr/>
            <p:nvPr/>
          </p:nvSpPr>
          <p:spPr>
            <a:xfrm rot="0">
              <a:off x="3252330" y="0"/>
              <a:ext cx="81167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9" id="29"/>
            <p:cNvSpPr/>
            <p:nvPr/>
          </p:nvSpPr>
          <p:spPr>
            <a:xfrm rot="0">
              <a:off x="5692990" y="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0" id="30"/>
            <p:cNvSpPr/>
            <p:nvPr/>
          </p:nvSpPr>
          <p:spPr>
            <a:xfrm rot="0">
              <a:off x="405835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1" id="31"/>
            <p:cNvSpPr/>
            <p:nvPr/>
          </p:nvSpPr>
          <p:spPr>
            <a:xfrm rot="0">
              <a:off x="3252330" y="162334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2" id="32"/>
            <p:cNvSpPr/>
            <p:nvPr/>
          </p:nvSpPr>
          <p:spPr>
            <a:xfrm rot="0">
              <a:off x="1623340" y="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3" id="33"/>
            <p:cNvSpPr/>
            <p:nvPr/>
          </p:nvSpPr>
          <p:spPr>
            <a:xfrm rot="0">
              <a:off x="7316330" y="81167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4" id="34"/>
            <p:cNvSpPr/>
            <p:nvPr/>
          </p:nvSpPr>
          <p:spPr>
            <a:xfrm rot="0">
              <a:off x="650466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5" id="35"/>
            <p:cNvSpPr/>
            <p:nvPr/>
          </p:nvSpPr>
          <p:spPr>
            <a:xfrm rot="0">
              <a:off x="0" y="811670"/>
              <a:ext cx="162334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6" id="36"/>
            <p:cNvSpPr/>
            <p:nvPr/>
          </p:nvSpPr>
          <p:spPr>
            <a:xfrm rot="0">
              <a:off x="17067670" y="1623340"/>
              <a:ext cx="162334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37" id="37"/>
            <p:cNvSpPr/>
            <p:nvPr/>
          </p:nvSpPr>
          <p:spPr>
            <a:xfrm rot="0">
              <a:off x="20320000" y="1623340"/>
              <a:ext cx="1634641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8" id="38"/>
            <p:cNvSpPr/>
            <p:nvPr/>
          </p:nvSpPr>
          <p:spPr>
            <a:xfrm rot="0">
              <a:off x="19508330" y="0"/>
              <a:ext cx="81167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39" id="39"/>
            <p:cNvSpPr/>
            <p:nvPr/>
          </p:nvSpPr>
          <p:spPr>
            <a:xfrm rot="0">
              <a:off x="21948990" y="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0" id="40"/>
            <p:cNvSpPr/>
            <p:nvPr/>
          </p:nvSpPr>
          <p:spPr>
            <a:xfrm rot="0">
              <a:off x="2031435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1" id="41"/>
            <p:cNvSpPr/>
            <p:nvPr/>
          </p:nvSpPr>
          <p:spPr>
            <a:xfrm rot="0">
              <a:off x="19508330" y="162334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2" id="42"/>
            <p:cNvSpPr/>
            <p:nvPr/>
          </p:nvSpPr>
          <p:spPr>
            <a:xfrm rot="0">
              <a:off x="17879340" y="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3" id="43"/>
            <p:cNvSpPr/>
            <p:nvPr/>
          </p:nvSpPr>
          <p:spPr>
            <a:xfrm rot="0">
              <a:off x="23572330" y="81167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4" id="44"/>
            <p:cNvSpPr/>
            <p:nvPr/>
          </p:nvSpPr>
          <p:spPr>
            <a:xfrm rot="0">
              <a:off x="2276066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5" id="45"/>
            <p:cNvSpPr/>
            <p:nvPr/>
          </p:nvSpPr>
          <p:spPr>
            <a:xfrm rot="0">
              <a:off x="16256000" y="811670"/>
              <a:ext cx="1623340" cy="811670"/>
            </a:xfrm>
            <a:prstGeom prst="rect">
              <a:avLst/>
            </a:prstGeom>
            <a:solidFill>
              <a:srgbClr val="032859"/>
            </a:solidFill>
          </p:spPr>
        </p:sp>
      </p:grpSp>
      <p:grpSp>
        <p:nvGrpSpPr>
          <p:cNvPr name="Group 46" id="46"/>
          <p:cNvGrpSpPr/>
          <p:nvPr/>
        </p:nvGrpSpPr>
        <p:grpSpPr>
          <a:xfrm rot="-5400000">
            <a:off x="6404614" y="304608"/>
            <a:ext cx="18288000" cy="1826257"/>
            <a:chOff x="0" y="0"/>
            <a:chExt cx="24384000" cy="2435010"/>
          </a:xfrm>
        </p:grpSpPr>
        <p:sp>
          <p:nvSpPr>
            <p:cNvPr name="AutoShape 47" id="47"/>
            <p:cNvSpPr/>
            <p:nvPr/>
          </p:nvSpPr>
          <p:spPr>
            <a:xfrm rot="0">
              <a:off x="8939670" y="1623340"/>
              <a:ext cx="162334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48" id="48"/>
            <p:cNvSpPr/>
            <p:nvPr/>
          </p:nvSpPr>
          <p:spPr>
            <a:xfrm rot="0">
              <a:off x="12192000" y="1623340"/>
              <a:ext cx="1634641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9" id="49"/>
            <p:cNvSpPr/>
            <p:nvPr/>
          </p:nvSpPr>
          <p:spPr>
            <a:xfrm rot="0">
              <a:off x="11380330" y="0"/>
              <a:ext cx="81167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50" id="50"/>
            <p:cNvSpPr/>
            <p:nvPr/>
          </p:nvSpPr>
          <p:spPr>
            <a:xfrm rot="0">
              <a:off x="13820990" y="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51" id="51"/>
            <p:cNvSpPr/>
            <p:nvPr/>
          </p:nvSpPr>
          <p:spPr>
            <a:xfrm rot="0">
              <a:off x="1218635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2" id="52"/>
            <p:cNvSpPr/>
            <p:nvPr/>
          </p:nvSpPr>
          <p:spPr>
            <a:xfrm rot="0">
              <a:off x="11380330" y="162334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3" id="53"/>
            <p:cNvSpPr/>
            <p:nvPr/>
          </p:nvSpPr>
          <p:spPr>
            <a:xfrm rot="0">
              <a:off x="9751340" y="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4" id="54"/>
            <p:cNvSpPr/>
            <p:nvPr/>
          </p:nvSpPr>
          <p:spPr>
            <a:xfrm rot="0">
              <a:off x="15444330" y="81167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55" id="55"/>
            <p:cNvSpPr/>
            <p:nvPr/>
          </p:nvSpPr>
          <p:spPr>
            <a:xfrm rot="0">
              <a:off x="1463266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6" id="56"/>
            <p:cNvSpPr/>
            <p:nvPr/>
          </p:nvSpPr>
          <p:spPr>
            <a:xfrm rot="0">
              <a:off x="8128000" y="811670"/>
              <a:ext cx="162334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7" id="57"/>
            <p:cNvSpPr/>
            <p:nvPr/>
          </p:nvSpPr>
          <p:spPr>
            <a:xfrm rot="0">
              <a:off x="811670" y="1623340"/>
              <a:ext cx="162334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58" id="58"/>
            <p:cNvSpPr/>
            <p:nvPr/>
          </p:nvSpPr>
          <p:spPr>
            <a:xfrm rot="0">
              <a:off x="4064000" y="1623340"/>
              <a:ext cx="1634641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59" id="59"/>
            <p:cNvSpPr/>
            <p:nvPr/>
          </p:nvSpPr>
          <p:spPr>
            <a:xfrm rot="0">
              <a:off x="3252330" y="0"/>
              <a:ext cx="81167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60" id="60"/>
            <p:cNvSpPr/>
            <p:nvPr/>
          </p:nvSpPr>
          <p:spPr>
            <a:xfrm rot="0">
              <a:off x="5692990" y="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61" id="61"/>
            <p:cNvSpPr/>
            <p:nvPr/>
          </p:nvSpPr>
          <p:spPr>
            <a:xfrm rot="0">
              <a:off x="405835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2" id="62"/>
            <p:cNvSpPr/>
            <p:nvPr/>
          </p:nvSpPr>
          <p:spPr>
            <a:xfrm rot="0">
              <a:off x="3252330" y="162334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3" id="63"/>
            <p:cNvSpPr/>
            <p:nvPr/>
          </p:nvSpPr>
          <p:spPr>
            <a:xfrm rot="0">
              <a:off x="1623340" y="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4" id="64"/>
            <p:cNvSpPr/>
            <p:nvPr/>
          </p:nvSpPr>
          <p:spPr>
            <a:xfrm rot="0">
              <a:off x="7316330" y="81167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65" id="65"/>
            <p:cNvSpPr/>
            <p:nvPr/>
          </p:nvSpPr>
          <p:spPr>
            <a:xfrm rot="0">
              <a:off x="650466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6" id="66"/>
            <p:cNvSpPr/>
            <p:nvPr/>
          </p:nvSpPr>
          <p:spPr>
            <a:xfrm rot="0">
              <a:off x="0" y="811670"/>
              <a:ext cx="162334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7" id="67"/>
            <p:cNvSpPr/>
            <p:nvPr/>
          </p:nvSpPr>
          <p:spPr>
            <a:xfrm rot="0">
              <a:off x="17067670" y="1623340"/>
              <a:ext cx="162334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68" id="68"/>
            <p:cNvSpPr/>
            <p:nvPr/>
          </p:nvSpPr>
          <p:spPr>
            <a:xfrm rot="0">
              <a:off x="20320000" y="1623340"/>
              <a:ext cx="1634641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69" id="69"/>
            <p:cNvSpPr/>
            <p:nvPr/>
          </p:nvSpPr>
          <p:spPr>
            <a:xfrm rot="0">
              <a:off x="19508330" y="0"/>
              <a:ext cx="811670" cy="811670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70" id="70"/>
            <p:cNvSpPr/>
            <p:nvPr/>
          </p:nvSpPr>
          <p:spPr>
            <a:xfrm rot="0">
              <a:off x="21948990" y="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71" id="71"/>
            <p:cNvSpPr/>
            <p:nvPr/>
          </p:nvSpPr>
          <p:spPr>
            <a:xfrm rot="0">
              <a:off x="2031435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72" id="72"/>
            <p:cNvSpPr/>
            <p:nvPr/>
          </p:nvSpPr>
          <p:spPr>
            <a:xfrm rot="0">
              <a:off x="19508330" y="162334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73" id="73"/>
            <p:cNvSpPr/>
            <p:nvPr/>
          </p:nvSpPr>
          <p:spPr>
            <a:xfrm rot="0">
              <a:off x="17879340" y="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74" id="74"/>
            <p:cNvSpPr/>
            <p:nvPr/>
          </p:nvSpPr>
          <p:spPr>
            <a:xfrm rot="0">
              <a:off x="23572330" y="811670"/>
              <a:ext cx="811670" cy="811670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75" id="75"/>
            <p:cNvSpPr/>
            <p:nvPr/>
          </p:nvSpPr>
          <p:spPr>
            <a:xfrm rot="0">
              <a:off x="22760660" y="811670"/>
              <a:ext cx="811670" cy="811670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76" id="76"/>
            <p:cNvSpPr/>
            <p:nvPr/>
          </p:nvSpPr>
          <p:spPr>
            <a:xfrm rot="0">
              <a:off x="16256000" y="811670"/>
              <a:ext cx="1623340" cy="811670"/>
            </a:xfrm>
            <a:prstGeom prst="rect">
              <a:avLst/>
            </a:prstGeom>
            <a:solidFill>
              <a:srgbClr val="032859"/>
            </a:solidFill>
          </p:spPr>
        </p:sp>
      </p:grpSp>
      <p:sp>
        <p:nvSpPr>
          <p:cNvPr name="TextBox 77" id="77"/>
          <p:cNvSpPr txBox="true"/>
          <p:nvPr/>
        </p:nvSpPr>
        <p:spPr>
          <a:xfrm rot="0">
            <a:off x="12029210" y="9723251"/>
            <a:ext cx="2405486" cy="386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15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Lekton Bold"/>
                <a:ea typeface="Lekton Bold"/>
                <a:cs typeface="Lekton Bold"/>
                <a:sym typeface="Lekton Bold"/>
              </a:rPr>
              <a:t>© 2025 OLIVER FAN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6881665"/>
            <a:ext cx="18453450" cy="3435104"/>
          </a:xfrm>
          <a:prstGeom prst="rect">
            <a:avLst/>
          </a:prstGeom>
          <a:solidFill>
            <a:srgbClr val="032859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3470383" y="968477"/>
            <a:ext cx="12265719" cy="1147128"/>
            <a:chOff x="0" y="0"/>
            <a:chExt cx="16354293" cy="152950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16354293" cy="555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28"/>
                </a:lnSpc>
              </a:pPr>
              <a:r>
                <a:rPr lang="en-US" b="true" sz="2637" spc="-26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Complexity of Bills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704721"/>
              <a:ext cx="16354293" cy="8247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3"/>
                </a:lnSpc>
              </a:pPr>
              <a:r>
                <a:rPr lang="en-US" sz="1802" u="none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The sheer </a:t>
              </a:r>
              <a:r>
                <a:rPr lang="en-US" b="true" sz="1802" u="none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volume of legislation</a:t>
              </a:r>
              <a:r>
                <a:rPr lang="en-US" sz="1802" u="none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(8,000+ bills per year) makes it difficult for stakeholders to track significant bills effectively.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470383" y="2865345"/>
            <a:ext cx="12265719" cy="1162206"/>
            <a:chOff x="0" y="0"/>
            <a:chExt cx="16354293" cy="154960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28575"/>
              <a:ext cx="16354293" cy="555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28"/>
                </a:lnSpc>
              </a:pPr>
              <a:r>
                <a:rPr lang="en-US" b="true" sz="2637" spc="-26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Inefficiency in Tracking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724824"/>
              <a:ext cx="16354293" cy="8247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3"/>
                </a:lnSpc>
              </a:pPr>
              <a:r>
                <a:rPr lang="en-US" sz="1802" u="none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Current systems lack the </a:t>
              </a:r>
              <a:r>
                <a:rPr lang="en-US" b="true" sz="1802" u="none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capability to filter</a:t>
              </a:r>
              <a:r>
                <a:rPr lang="en-US" sz="1802" u="none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through numerous bills, leading to missed opportunities for advocacy.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3470383" y="4918620"/>
            <a:ext cx="12265719" cy="1110563"/>
            <a:chOff x="0" y="0"/>
            <a:chExt cx="16354293" cy="1480751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28575"/>
              <a:ext cx="16354293" cy="555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428"/>
                </a:lnSpc>
              </a:pPr>
              <a:r>
                <a:rPr lang="en-US" b="true" sz="2637" spc="-26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Need for Automation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55967"/>
              <a:ext cx="16354293" cy="8247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523"/>
                </a:lnSpc>
              </a:pPr>
              <a:r>
                <a:rPr lang="en-US" sz="1802" u="none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Implementing an AI-driven approach can </a:t>
              </a:r>
              <a:r>
                <a:rPr lang="en-US" b="true" sz="1802" u="none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streamline the process</a:t>
              </a:r>
              <a:r>
                <a:rPr lang="en-US" sz="1802" u="none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, enhancing accuracy in predicting which bills will pass.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28700" y="7675620"/>
            <a:ext cx="15244749" cy="1771310"/>
            <a:chOff x="0" y="0"/>
            <a:chExt cx="20326332" cy="2361747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20326332" cy="1397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294"/>
                </a:lnSpc>
              </a:pPr>
              <a:r>
                <a:rPr lang="en-US" b="true" sz="6912" spc="138" u="none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The Challenge of Legislation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771617"/>
              <a:ext cx="20326332" cy="5901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92"/>
                </a:lnSpc>
              </a:pPr>
              <a:r>
                <a:rPr lang="en-US" b="true" sz="2637" u="none">
                  <a:solidFill>
                    <a:srgbClr val="FFFFFF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Navigating the overwhelming landscape of 16,000 bills to identify the 274 that truly matter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-10800000">
            <a:off x="17149219" y="29770"/>
            <a:ext cx="1713576" cy="10287000"/>
            <a:chOff x="0" y="0"/>
            <a:chExt cx="2284768" cy="13716000"/>
          </a:xfrm>
        </p:grpSpPr>
        <p:sp>
          <p:nvSpPr>
            <p:cNvPr name="AutoShape 16" id="16"/>
            <p:cNvSpPr/>
            <p:nvPr/>
          </p:nvSpPr>
          <p:spPr>
            <a:xfrm rot="-5400000">
              <a:off x="0" y="0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7" id="17"/>
            <p:cNvSpPr/>
            <p:nvPr/>
          </p:nvSpPr>
          <p:spPr>
            <a:xfrm rot="-5400000">
              <a:off x="1142384" y="4199344"/>
              <a:ext cx="1523178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8" id="18"/>
            <p:cNvSpPr/>
            <p:nvPr/>
          </p:nvSpPr>
          <p:spPr>
            <a:xfrm rot="-5400000">
              <a:off x="1137082" y="1909275"/>
              <a:ext cx="1533782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9" id="19"/>
            <p:cNvSpPr/>
            <p:nvPr/>
          </p:nvSpPr>
          <p:spPr>
            <a:xfrm rot="-5400000">
              <a:off x="0" y="2295371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0" id="20"/>
            <p:cNvSpPr/>
            <p:nvPr/>
          </p:nvSpPr>
          <p:spPr>
            <a:xfrm rot="-5400000">
              <a:off x="761589" y="1523178"/>
              <a:ext cx="761589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1" id="21"/>
            <p:cNvSpPr/>
            <p:nvPr/>
          </p:nvSpPr>
          <p:spPr>
            <a:xfrm rot="-5400000">
              <a:off x="1523178" y="761589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2" id="22"/>
            <p:cNvSpPr/>
            <p:nvPr/>
          </p:nvSpPr>
          <p:spPr>
            <a:xfrm rot="-5400000">
              <a:off x="761589" y="8384876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3" id="23"/>
            <p:cNvSpPr/>
            <p:nvPr/>
          </p:nvSpPr>
          <p:spPr>
            <a:xfrm rot="-5400000">
              <a:off x="0" y="3818550"/>
              <a:ext cx="761589" cy="76158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4" id="24"/>
            <p:cNvSpPr/>
            <p:nvPr/>
          </p:nvSpPr>
          <p:spPr>
            <a:xfrm rot="-5400000">
              <a:off x="1523178" y="6103317"/>
              <a:ext cx="761589" cy="76158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5" id="25"/>
            <p:cNvSpPr/>
            <p:nvPr/>
          </p:nvSpPr>
          <p:spPr>
            <a:xfrm rot="-5400000">
              <a:off x="1523178" y="7623286"/>
              <a:ext cx="761589" cy="76158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6" id="26"/>
            <p:cNvSpPr/>
            <p:nvPr/>
          </p:nvSpPr>
          <p:spPr>
            <a:xfrm rot="-5400000">
              <a:off x="0" y="7623286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7" id="27"/>
            <p:cNvSpPr/>
            <p:nvPr/>
          </p:nvSpPr>
          <p:spPr>
            <a:xfrm rot="-5400000">
              <a:off x="1523178" y="9908054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8" id="28"/>
            <p:cNvSpPr/>
            <p:nvPr/>
          </p:nvSpPr>
          <p:spPr>
            <a:xfrm rot="-5400000">
              <a:off x="761589" y="12192822"/>
              <a:ext cx="761589" cy="761589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9" id="29"/>
            <p:cNvSpPr/>
            <p:nvPr/>
          </p:nvSpPr>
          <p:spPr>
            <a:xfrm rot="-5400000">
              <a:off x="761589" y="12954411"/>
              <a:ext cx="761589" cy="76158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0" id="30"/>
            <p:cNvSpPr/>
            <p:nvPr/>
          </p:nvSpPr>
          <p:spPr>
            <a:xfrm rot="-5400000">
              <a:off x="0" y="10669643"/>
              <a:ext cx="761589" cy="76158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1" id="31"/>
            <p:cNvSpPr/>
            <p:nvPr/>
          </p:nvSpPr>
          <p:spPr>
            <a:xfrm rot="-5400000">
              <a:off x="761589" y="9146465"/>
              <a:ext cx="761589" cy="76158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2" id="32"/>
            <p:cNvSpPr/>
            <p:nvPr/>
          </p:nvSpPr>
          <p:spPr>
            <a:xfrm rot="-5400000">
              <a:off x="380795" y="4960933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3" id="33"/>
            <p:cNvSpPr/>
            <p:nvPr/>
          </p:nvSpPr>
          <p:spPr>
            <a:xfrm rot="-5400000">
              <a:off x="1142384" y="11050438"/>
              <a:ext cx="1523178" cy="761589"/>
            </a:xfrm>
            <a:prstGeom prst="rect">
              <a:avLst/>
            </a:prstGeom>
            <a:solidFill>
              <a:srgbClr val="6DE17B"/>
            </a:solid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1028700" y="1209929"/>
            <a:ext cx="1336783" cy="845454"/>
            <a:chOff x="0" y="0"/>
            <a:chExt cx="1782378" cy="1127271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609600"/>
              <a:ext cx="1782378" cy="517671"/>
              <a:chOff x="0" y="0"/>
              <a:chExt cx="1967713" cy="5715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255270"/>
                <a:ext cx="1967713" cy="69850"/>
              </a:xfrm>
              <a:custGeom>
                <a:avLst/>
                <a:gdLst/>
                <a:ahLst/>
                <a:cxnLst/>
                <a:rect r="r" b="b" t="t" l="l"/>
                <a:pathLst>
                  <a:path h="69850" w="1967713">
                    <a:moveTo>
                      <a:pt x="1676883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1967713" y="69850"/>
                    </a:lnTo>
                    <a:lnTo>
                      <a:pt x="1967713" y="0"/>
                    </a:lnTo>
                    <a:close/>
                  </a:path>
                </a:pathLst>
              </a:custGeom>
              <a:solidFill>
                <a:srgbClr val="2C4B73"/>
              </a:solidFill>
            </p:spPr>
          </p:sp>
        </p:grpSp>
        <p:sp>
          <p:nvSpPr>
            <p:cNvPr name="TextBox 37" id="37"/>
            <p:cNvSpPr txBox="true"/>
            <p:nvPr/>
          </p:nvSpPr>
          <p:spPr>
            <a:xfrm rot="0">
              <a:off x="0" y="-28575"/>
              <a:ext cx="1782378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28"/>
                </a:lnSpc>
              </a:pPr>
              <a:r>
                <a:rPr lang="en-US" b="true" sz="2637" spc="-26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01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1028700" y="3192613"/>
            <a:ext cx="1336783" cy="845454"/>
            <a:chOff x="0" y="0"/>
            <a:chExt cx="1782378" cy="1127271"/>
          </a:xfrm>
        </p:grpSpPr>
        <p:grpSp>
          <p:nvGrpSpPr>
            <p:cNvPr name="Group 39" id="39"/>
            <p:cNvGrpSpPr/>
            <p:nvPr/>
          </p:nvGrpSpPr>
          <p:grpSpPr>
            <a:xfrm rot="0">
              <a:off x="0" y="609600"/>
              <a:ext cx="1782378" cy="517671"/>
              <a:chOff x="0" y="0"/>
              <a:chExt cx="1967713" cy="571500"/>
            </a:xfrm>
          </p:grpSpPr>
          <p:sp>
            <p:nvSpPr>
              <p:cNvPr name="Freeform 40" id="40"/>
              <p:cNvSpPr/>
              <p:nvPr/>
            </p:nvSpPr>
            <p:spPr>
              <a:xfrm flipH="false" flipV="false" rot="0">
                <a:off x="0" y="255270"/>
                <a:ext cx="1967713" cy="69850"/>
              </a:xfrm>
              <a:custGeom>
                <a:avLst/>
                <a:gdLst/>
                <a:ahLst/>
                <a:cxnLst/>
                <a:rect r="r" b="b" t="t" l="l"/>
                <a:pathLst>
                  <a:path h="69850" w="1967713">
                    <a:moveTo>
                      <a:pt x="1676883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1967713" y="69850"/>
                    </a:lnTo>
                    <a:lnTo>
                      <a:pt x="1967713" y="0"/>
                    </a:lnTo>
                    <a:close/>
                  </a:path>
                </a:pathLst>
              </a:custGeom>
              <a:solidFill>
                <a:srgbClr val="2C4B73"/>
              </a:solidFill>
            </p:spPr>
          </p:sp>
        </p:grpSp>
        <p:sp>
          <p:nvSpPr>
            <p:cNvPr name="TextBox 41" id="41"/>
            <p:cNvSpPr txBox="true"/>
            <p:nvPr/>
          </p:nvSpPr>
          <p:spPr>
            <a:xfrm rot="0">
              <a:off x="0" y="-28575"/>
              <a:ext cx="1782378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28"/>
                </a:lnSpc>
              </a:pPr>
              <a:r>
                <a:rPr lang="en-US" b="true" sz="2637" spc="-26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02</a:t>
              </a:r>
            </a:p>
          </p:txBody>
        </p:sp>
      </p:grpSp>
      <p:grpSp>
        <p:nvGrpSpPr>
          <p:cNvPr name="Group 42" id="42"/>
          <p:cNvGrpSpPr/>
          <p:nvPr/>
        </p:nvGrpSpPr>
        <p:grpSpPr>
          <a:xfrm rot="0">
            <a:off x="1028700" y="5141790"/>
            <a:ext cx="1336783" cy="845454"/>
            <a:chOff x="0" y="0"/>
            <a:chExt cx="1782378" cy="1127271"/>
          </a:xfrm>
        </p:grpSpPr>
        <p:grpSp>
          <p:nvGrpSpPr>
            <p:cNvPr name="Group 43" id="43"/>
            <p:cNvGrpSpPr/>
            <p:nvPr/>
          </p:nvGrpSpPr>
          <p:grpSpPr>
            <a:xfrm rot="0">
              <a:off x="0" y="609600"/>
              <a:ext cx="1782378" cy="517671"/>
              <a:chOff x="0" y="0"/>
              <a:chExt cx="1967713" cy="571500"/>
            </a:xfrm>
          </p:grpSpPr>
          <p:sp>
            <p:nvSpPr>
              <p:cNvPr name="Freeform 44" id="44"/>
              <p:cNvSpPr/>
              <p:nvPr/>
            </p:nvSpPr>
            <p:spPr>
              <a:xfrm flipH="false" flipV="false" rot="0">
                <a:off x="0" y="255270"/>
                <a:ext cx="1967713" cy="69850"/>
              </a:xfrm>
              <a:custGeom>
                <a:avLst/>
                <a:gdLst/>
                <a:ahLst/>
                <a:cxnLst/>
                <a:rect r="r" b="b" t="t" l="l"/>
                <a:pathLst>
                  <a:path h="69850" w="1967713">
                    <a:moveTo>
                      <a:pt x="1676883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1967713" y="69850"/>
                    </a:lnTo>
                    <a:lnTo>
                      <a:pt x="1967713" y="0"/>
                    </a:lnTo>
                    <a:close/>
                  </a:path>
                </a:pathLst>
              </a:custGeom>
              <a:solidFill>
                <a:srgbClr val="2C4B73"/>
              </a:solidFill>
            </p:spPr>
          </p:sp>
        </p:grpSp>
        <p:sp>
          <p:nvSpPr>
            <p:cNvPr name="TextBox 45" id="45"/>
            <p:cNvSpPr txBox="true"/>
            <p:nvPr/>
          </p:nvSpPr>
          <p:spPr>
            <a:xfrm rot="0">
              <a:off x="0" y="-28575"/>
              <a:ext cx="1782378" cy="638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428"/>
                </a:lnSpc>
              </a:pPr>
              <a:r>
                <a:rPr lang="en-US" b="true" sz="2637" spc="-26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8121684" cy="10287000"/>
          </a:xfrm>
          <a:prstGeom prst="rect">
            <a:avLst/>
          </a:prstGeom>
          <a:solidFill>
            <a:srgbClr val="032859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-7478308" y="9071919"/>
            <a:ext cx="8121684" cy="10287000"/>
            <a:chOff x="0" y="0"/>
            <a:chExt cx="6823730" cy="8643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23731" cy="8643000"/>
            </a:xfrm>
            <a:custGeom>
              <a:avLst/>
              <a:gdLst/>
              <a:ahLst/>
              <a:cxnLst/>
              <a:rect r="r" b="b" t="t" l="l"/>
              <a:pathLst>
                <a:path h="8643000" w="6823731">
                  <a:moveTo>
                    <a:pt x="6681570" y="864300"/>
                  </a:moveTo>
                  <a:cubicBezTo>
                    <a:pt x="6681570" y="777870"/>
                    <a:pt x="6681570" y="605010"/>
                    <a:pt x="6681570" y="518580"/>
                  </a:cubicBezTo>
                  <a:lnTo>
                    <a:pt x="6539409" y="518580"/>
                  </a:lnTo>
                  <a:lnTo>
                    <a:pt x="6539409" y="345720"/>
                  </a:lnTo>
                  <a:lnTo>
                    <a:pt x="6397247" y="345720"/>
                  </a:lnTo>
                  <a:lnTo>
                    <a:pt x="6397247" y="172860"/>
                  </a:lnTo>
                  <a:cubicBezTo>
                    <a:pt x="6326167" y="172860"/>
                    <a:pt x="6184006" y="172860"/>
                    <a:pt x="6112925" y="172860"/>
                  </a:cubicBezTo>
                  <a:lnTo>
                    <a:pt x="6112925" y="0"/>
                  </a:lnTo>
                  <a:cubicBezTo>
                    <a:pt x="4313166" y="0"/>
                    <a:pt x="2510564" y="0"/>
                    <a:pt x="710805" y="0"/>
                  </a:cubicBezTo>
                  <a:lnTo>
                    <a:pt x="710805" y="172860"/>
                  </a:lnTo>
                  <a:cubicBezTo>
                    <a:pt x="639725" y="172860"/>
                    <a:pt x="497564" y="172860"/>
                    <a:pt x="426483" y="172860"/>
                  </a:cubicBezTo>
                  <a:lnTo>
                    <a:pt x="426483" y="345720"/>
                  </a:lnTo>
                  <a:lnTo>
                    <a:pt x="284322" y="345720"/>
                  </a:lnTo>
                  <a:lnTo>
                    <a:pt x="284322" y="518580"/>
                  </a:lnTo>
                  <a:lnTo>
                    <a:pt x="142161" y="518580"/>
                  </a:lnTo>
                  <a:cubicBezTo>
                    <a:pt x="142161" y="605010"/>
                    <a:pt x="142161" y="777870"/>
                    <a:pt x="142161" y="864300"/>
                  </a:cubicBezTo>
                  <a:lnTo>
                    <a:pt x="0" y="864300"/>
                  </a:lnTo>
                  <a:cubicBezTo>
                    <a:pt x="0" y="3168524"/>
                    <a:pt x="0" y="5474476"/>
                    <a:pt x="0" y="7778700"/>
                  </a:cubicBezTo>
                  <a:lnTo>
                    <a:pt x="142161" y="7778700"/>
                  </a:lnTo>
                  <a:cubicBezTo>
                    <a:pt x="142161" y="7865130"/>
                    <a:pt x="142161" y="8037990"/>
                    <a:pt x="142161" y="8124420"/>
                  </a:cubicBezTo>
                  <a:lnTo>
                    <a:pt x="284322" y="8124420"/>
                  </a:lnTo>
                  <a:lnTo>
                    <a:pt x="284322" y="8297280"/>
                  </a:lnTo>
                  <a:lnTo>
                    <a:pt x="426483" y="8297280"/>
                  </a:lnTo>
                  <a:lnTo>
                    <a:pt x="426483" y="8470140"/>
                  </a:lnTo>
                  <a:cubicBezTo>
                    <a:pt x="497564" y="8470140"/>
                    <a:pt x="639725" y="8470140"/>
                    <a:pt x="710805" y="8470140"/>
                  </a:cubicBezTo>
                  <a:lnTo>
                    <a:pt x="710805" y="8643000"/>
                  </a:lnTo>
                  <a:cubicBezTo>
                    <a:pt x="2510564" y="8643000"/>
                    <a:pt x="4313166" y="8643000"/>
                    <a:pt x="6112925" y="8643000"/>
                  </a:cubicBezTo>
                  <a:lnTo>
                    <a:pt x="6112925" y="8470140"/>
                  </a:lnTo>
                  <a:cubicBezTo>
                    <a:pt x="6184006" y="8470140"/>
                    <a:pt x="6326167" y="8470140"/>
                    <a:pt x="6397247" y="8470140"/>
                  </a:cubicBezTo>
                  <a:lnTo>
                    <a:pt x="6397247" y="8297280"/>
                  </a:lnTo>
                  <a:lnTo>
                    <a:pt x="6539409" y="8297280"/>
                  </a:lnTo>
                  <a:lnTo>
                    <a:pt x="6539409" y="8124420"/>
                  </a:lnTo>
                  <a:lnTo>
                    <a:pt x="6681570" y="8124420"/>
                  </a:lnTo>
                  <a:cubicBezTo>
                    <a:pt x="6681570" y="8037990"/>
                    <a:pt x="6681570" y="7865130"/>
                    <a:pt x="6681570" y="7778700"/>
                  </a:cubicBezTo>
                  <a:lnTo>
                    <a:pt x="6823731" y="7778700"/>
                  </a:lnTo>
                  <a:cubicBezTo>
                    <a:pt x="6823731" y="5474476"/>
                    <a:pt x="6823731" y="3168524"/>
                    <a:pt x="6823731" y="864300"/>
                  </a:cubicBezTo>
                  <a:lnTo>
                    <a:pt x="6681570" y="864300"/>
                  </a:lnTo>
                  <a:close/>
                </a:path>
              </a:pathLst>
            </a:custGeom>
            <a:blipFill>
              <a:blip r:embed="rId2"/>
              <a:stretch>
                <a:fillRect l="-45055" t="0" r="-45055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5400000">
            <a:off x="3844920" y="-3844920"/>
            <a:ext cx="1536973" cy="9226812"/>
            <a:chOff x="0" y="0"/>
            <a:chExt cx="2049297" cy="12302417"/>
          </a:xfrm>
        </p:grpSpPr>
        <p:sp>
          <p:nvSpPr>
            <p:cNvPr name="AutoShape 6" id="6"/>
            <p:cNvSpPr/>
            <p:nvPr/>
          </p:nvSpPr>
          <p:spPr>
            <a:xfrm rot="-5400000">
              <a:off x="0" y="0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7" id="7"/>
            <p:cNvSpPr/>
            <p:nvPr/>
          </p:nvSpPr>
          <p:spPr>
            <a:xfrm rot="-5400000">
              <a:off x="1024649" y="3766556"/>
              <a:ext cx="1366198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8" id="8"/>
            <p:cNvSpPr/>
            <p:nvPr/>
          </p:nvSpPr>
          <p:spPr>
            <a:xfrm rot="-5400000">
              <a:off x="1024649" y="1707748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9" id="9"/>
            <p:cNvSpPr/>
            <p:nvPr/>
          </p:nvSpPr>
          <p:spPr>
            <a:xfrm rot="-5400000">
              <a:off x="0" y="2049297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0" id="10"/>
            <p:cNvSpPr/>
            <p:nvPr/>
          </p:nvSpPr>
          <p:spPr>
            <a:xfrm rot="-5400000">
              <a:off x="683099" y="1366198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11" id="11"/>
            <p:cNvSpPr/>
            <p:nvPr/>
          </p:nvSpPr>
          <p:spPr>
            <a:xfrm rot="-5400000">
              <a:off x="1366198" y="683099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2" id="12"/>
            <p:cNvSpPr/>
            <p:nvPr/>
          </p:nvSpPr>
          <p:spPr>
            <a:xfrm rot="-5400000">
              <a:off x="683099" y="7520723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3" id="13"/>
            <p:cNvSpPr/>
            <p:nvPr/>
          </p:nvSpPr>
          <p:spPr>
            <a:xfrm rot="-5400000">
              <a:off x="0" y="3425006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4" id="14"/>
            <p:cNvSpPr/>
            <p:nvPr/>
          </p:nvSpPr>
          <p:spPr>
            <a:xfrm rot="-5400000">
              <a:off x="1366198" y="5474304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5" id="15"/>
            <p:cNvSpPr/>
            <p:nvPr/>
          </p:nvSpPr>
          <p:spPr>
            <a:xfrm rot="-5400000">
              <a:off x="1366198" y="6837624"/>
              <a:ext cx="683099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16" id="16"/>
            <p:cNvSpPr/>
            <p:nvPr/>
          </p:nvSpPr>
          <p:spPr>
            <a:xfrm rot="-5400000">
              <a:off x="0" y="6837624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7" id="17"/>
            <p:cNvSpPr/>
            <p:nvPr/>
          </p:nvSpPr>
          <p:spPr>
            <a:xfrm rot="-5400000">
              <a:off x="1366198" y="8886921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8" id="18"/>
            <p:cNvSpPr/>
            <p:nvPr/>
          </p:nvSpPr>
          <p:spPr>
            <a:xfrm rot="-5400000">
              <a:off x="683099" y="10936218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9" id="19"/>
            <p:cNvSpPr/>
            <p:nvPr/>
          </p:nvSpPr>
          <p:spPr>
            <a:xfrm rot="-5400000">
              <a:off x="683099" y="11619317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0" id="20"/>
            <p:cNvSpPr/>
            <p:nvPr/>
          </p:nvSpPr>
          <p:spPr>
            <a:xfrm rot="-5400000">
              <a:off x="0" y="9570020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1" id="21"/>
            <p:cNvSpPr/>
            <p:nvPr/>
          </p:nvSpPr>
          <p:spPr>
            <a:xfrm rot="-5400000">
              <a:off x="683099" y="8203822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2" id="22"/>
            <p:cNvSpPr/>
            <p:nvPr/>
          </p:nvSpPr>
          <p:spPr>
            <a:xfrm rot="-5400000">
              <a:off x="341550" y="4449655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23" id="23"/>
            <p:cNvSpPr/>
            <p:nvPr/>
          </p:nvSpPr>
          <p:spPr>
            <a:xfrm rot="-5400000">
              <a:off x="1024649" y="9911570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</p:grpSp>
      <p:grpSp>
        <p:nvGrpSpPr>
          <p:cNvPr name="Group 24" id="24"/>
          <p:cNvGrpSpPr/>
          <p:nvPr/>
        </p:nvGrpSpPr>
        <p:grpSpPr>
          <a:xfrm rot="-5400000">
            <a:off x="13071732" y="-3844920"/>
            <a:ext cx="1536973" cy="9226812"/>
            <a:chOff x="0" y="0"/>
            <a:chExt cx="2049297" cy="12302417"/>
          </a:xfrm>
        </p:grpSpPr>
        <p:sp>
          <p:nvSpPr>
            <p:cNvPr name="AutoShape 25" id="25"/>
            <p:cNvSpPr/>
            <p:nvPr/>
          </p:nvSpPr>
          <p:spPr>
            <a:xfrm rot="-5400000">
              <a:off x="0" y="0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6" id="26"/>
            <p:cNvSpPr/>
            <p:nvPr/>
          </p:nvSpPr>
          <p:spPr>
            <a:xfrm rot="-5400000">
              <a:off x="1024649" y="3766556"/>
              <a:ext cx="1366198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7" id="27"/>
            <p:cNvSpPr/>
            <p:nvPr/>
          </p:nvSpPr>
          <p:spPr>
            <a:xfrm rot="-5400000">
              <a:off x="1024649" y="1707748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28" id="28"/>
            <p:cNvSpPr/>
            <p:nvPr/>
          </p:nvSpPr>
          <p:spPr>
            <a:xfrm rot="-5400000">
              <a:off x="0" y="2049297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9" id="29"/>
            <p:cNvSpPr/>
            <p:nvPr/>
          </p:nvSpPr>
          <p:spPr>
            <a:xfrm rot="-5400000">
              <a:off x="683099" y="1366198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0" id="30"/>
            <p:cNvSpPr/>
            <p:nvPr/>
          </p:nvSpPr>
          <p:spPr>
            <a:xfrm rot="-5400000">
              <a:off x="1366198" y="683099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1" id="31"/>
            <p:cNvSpPr/>
            <p:nvPr/>
          </p:nvSpPr>
          <p:spPr>
            <a:xfrm rot="-5400000">
              <a:off x="683099" y="7520723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2" id="32"/>
            <p:cNvSpPr/>
            <p:nvPr/>
          </p:nvSpPr>
          <p:spPr>
            <a:xfrm rot="-5400000">
              <a:off x="0" y="3425006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3" id="33"/>
            <p:cNvSpPr/>
            <p:nvPr/>
          </p:nvSpPr>
          <p:spPr>
            <a:xfrm rot="-5400000">
              <a:off x="1366198" y="5474304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4" id="34"/>
            <p:cNvSpPr/>
            <p:nvPr/>
          </p:nvSpPr>
          <p:spPr>
            <a:xfrm rot="-5400000">
              <a:off x="1366198" y="6837624"/>
              <a:ext cx="683099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35" id="35"/>
            <p:cNvSpPr/>
            <p:nvPr/>
          </p:nvSpPr>
          <p:spPr>
            <a:xfrm rot="-5400000">
              <a:off x="0" y="6837624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6" id="36"/>
            <p:cNvSpPr/>
            <p:nvPr/>
          </p:nvSpPr>
          <p:spPr>
            <a:xfrm rot="-5400000">
              <a:off x="1366198" y="8886921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7" id="37"/>
            <p:cNvSpPr/>
            <p:nvPr/>
          </p:nvSpPr>
          <p:spPr>
            <a:xfrm rot="-5400000">
              <a:off x="683099" y="10936218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8" id="38"/>
            <p:cNvSpPr/>
            <p:nvPr/>
          </p:nvSpPr>
          <p:spPr>
            <a:xfrm rot="-5400000">
              <a:off x="683099" y="11619317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9" id="39"/>
            <p:cNvSpPr/>
            <p:nvPr/>
          </p:nvSpPr>
          <p:spPr>
            <a:xfrm rot="-5400000">
              <a:off x="0" y="9570020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0" id="40"/>
            <p:cNvSpPr/>
            <p:nvPr/>
          </p:nvSpPr>
          <p:spPr>
            <a:xfrm rot="-5400000">
              <a:off x="683099" y="8203822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1" id="41"/>
            <p:cNvSpPr/>
            <p:nvPr/>
          </p:nvSpPr>
          <p:spPr>
            <a:xfrm rot="-5400000">
              <a:off x="341550" y="4449655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42" id="42"/>
            <p:cNvSpPr/>
            <p:nvPr/>
          </p:nvSpPr>
          <p:spPr>
            <a:xfrm rot="-5400000">
              <a:off x="1024649" y="9911570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</p:grpSp>
      <p:sp>
        <p:nvSpPr>
          <p:cNvPr name="Freeform 43" id="43"/>
          <p:cNvSpPr/>
          <p:nvPr/>
        </p:nvSpPr>
        <p:spPr>
          <a:xfrm flipH="false" flipV="false" rot="0">
            <a:off x="10917" y="9258300"/>
            <a:ext cx="1017783" cy="1017783"/>
          </a:xfrm>
          <a:custGeom>
            <a:avLst/>
            <a:gdLst/>
            <a:ahLst/>
            <a:cxnLst/>
            <a:rect r="r" b="b" t="t" l="l"/>
            <a:pathLst>
              <a:path h="1017783" w="1017783">
                <a:moveTo>
                  <a:pt x="0" y="0"/>
                </a:moveTo>
                <a:lnTo>
                  <a:pt x="1017783" y="0"/>
                </a:lnTo>
                <a:lnTo>
                  <a:pt x="1017783" y="1017783"/>
                </a:lnTo>
                <a:lnTo>
                  <a:pt x="0" y="10177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7103901" y="9258300"/>
            <a:ext cx="1017783" cy="1017783"/>
          </a:xfrm>
          <a:custGeom>
            <a:avLst/>
            <a:gdLst/>
            <a:ahLst/>
            <a:cxnLst/>
            <a:rect r="r" b="b" t="t" l="l"/>
            <a:pathLst>
              <a:path h="1017783" w="1017783">
                <a:moveTo>
                  <a:pt x="0" y="0"/>
                </a:moveTo>
                <a:lnTo>
                  <a:pt x="1017783" y="0"/>
                </a:lnTo>
                <a:lnTo>
                  <a:pt x="1017783" y="1017783"/>
                </a:lnTo>
                <a:lnTo>
                  <a:pt x="0" y="101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5" id="45"/>
          <p:cNvGrpSpPr/>
          <p:nvPr/>
        </p:nvGrpSpPr>
        <p:grpSpPr>
          <a:xfrm rot="0">
            <a:off x="962037" y="1878745"/>
            <a:ext cx="6197609" cy="2179647"/>
            <a:chOff x="0" y="0"/>
            <a:chExt cx="8263479" cy="2906197"/>
          </a:xfrm>
        </p:grpSpPr>
        <p:grpSp>
          <p:nvGrpSpPr>
            <p:cNvPr name="Group 46" id="46"/>
            <p:cNvGrpSpPr/>
            <p:nvPr/>
          </p:nvGrpSpPr>
          <p:grpSpPr>
            <a:xfrm rot="0">
              <a:off x="2962294" y="1481620"/>
              <a:ext cx="2338890" cy="746672"/>
              <a:chOff x="0" y="0"/>
              <a:chExt cx="1790179" cy="571500"/>
            </a:xfrm>
          </p:grpSpPr>
          <p:sp>
            <p:nvSpPr>
              <p:cNvPr name="Freeform 47" id="47"/>
              <p:cNvSpPr/>
              <p:nvPr/>
            </p:nvSpPr>
            <p:spPr>
              <a:xfrm flipH="false" flipV="false" rot="0">
                <a:off x="0" y="255270"/>
                <a:ext cx="1790179" cy="69850"/>
              </a:xfrm>
              <a:custGeom>
                <a:avLst/>
                <a:gdLst/>
                <a:ahLst/>
                <a:cxnLst/>
                <a:rect r="r" b="b" t="t" l="l"/>
                <a:pathLst>
                  <a:path h="69850" w="1790179">
                    <a:moveTo>
                      <a:pt x="1499349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1790179" y="69850"/>
                    </a:lnTo>
                    <a:lnTo>
                      <a:pt x="1790179" y="0"/>
                    </a:lnTo>
                    <a:close/>
                  </a:path>
                </a:pathLst>
              </a:custGeom>
              <a:solidFill>
                <a:srgbClr val="F2F2F2"/>
              </a:solidFill>
            </p:spPr>
          </p:sp>
        </p:grpSp>
        <p:sp>
          <p:nvSpPr>
            <p:cNvPr name="TextBox 48" id="48"/>
            <p:cNvSpPr txBox="true"/>
            <p:nvPr/>
          </p:nvSpPr>
          <p:spPr>
            <a:xfrm rot="0">
              <a:off x="0" y="-28575"/>
              <a:ext cx="8263479" cy="11763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6"/>
                </a:lnSpc>
              </a:pPr>
              <a:r>
                <a:rPr lang="en-US" b="true" sz="2720" spc="-27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Phase 1: Viability Detection - Will this bill gain traction?</a:t>
              </a:r>
            </a:p>
          </p:txBody>
        </p:sp>
        <p:sp>
          <p:nvSpPr>
            <p:cNvPr name="TextBox 49" id="49"/>
            <p:cNvSpPr txBox="true"/>
            <p:nvPr/>
          </p:nvSpPr>
          <p:spPr>
            <a:xfrm rot="0">
              <a:off x="0" y="2471222"/>
              <a:ext cx="8263479" cy="434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664"/>
                </a:lnSpc>
                <a:spcBef>
                  <a:spcPct val="0"/>
                </a:spcBef>
              </a:pPr>
              <a:r>
                <a:rPr lang="en-US" b="true" sz="2220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20% of bills are viable</a:t>
              </a:r>
            </a:p>
          </p:txBody>
        </p:sp>
      </p:grpSp>
      <p:grpSp>
        <p:nvGrpSpPr>
          <p:cNvPr name="Group 50" id="50"/>
          <p:cNvGrpSpPr/>
          <p:nvPr/>
        </p:nvGrpSpPr>
        <p:grpSpPr>
          <a:xfrm rot="0">
            <a:off x="962037" y="6151710"/>
            <a:ext cx="6197609" cy="2846397"/>
            <a:chOff x="0" y="0"/>
            <a:chExt cx="8263479" cy="3795197"/>
          </a:xfrm>
        </p:grpSpPr>
        <p:grpSp>
          <p:nvGrpSpPr>
            <p:cNvPr name="Group 51" id="51"/>
            <p:cNvGrpSpPr/>
            <p:nvPr/>
          </p:nvGrpSpPr>
          <p:grpSpPr>
            <a:xfrm rot="0">
              <a:off x="2962294" y="1481620"/>
              <a:ext cx="2338890" cy="746672"/>
              <a:chOff x="0" y="0"/>
              <a:chExt cx="1790179" cy="571500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255270"/>
                <a:ext cx="1790179" cy="69850"/>
              </a:xfrm>
              <a:custGeom>
                <a:avLst/>
                <a:gdLst/>
                <a:ahLst/>
                <a:cxnLst/>
                <a:rect r="r" b="b" t="t" l="l"/>
                <a:pathLst>
                  <a:path h="69850" w="1790179">
                    <a:moveTo>
                      <a:pt x="1499349" y="0"/>
                    </a:moveTo>
                    <a:lnTo>
                      <a:pt x="0" y="0"/>
                    </a:lnTo>
                    <a:lnTo>
                      <a:pt x="0" y="69850"/>
                    </a:lnTo>
                    <a:lnTo>
                      <a:pt x="1790179" y="69850"/>
                    </a:lnTo>
                    <a:lnTo>
                      <a:pt x="1790179" y="0"/>
                    </a:lnTo>
                    <a:close/>
                  </a:path>
                </a:pathLst>
              </a:custGeom>
              <a:solidFill>
                <a:srgbClr val="F2F2F2"/>
              </a:solidFill>
            </p:spPr>
          </p:sp>
        </p:grpSp>
        <p:sp>
          <p:nvSpPr>
            <p:cNvPr name="TextBox 53" id="53"/>
            <p:cNvSpPr txBox="true"/>
            <p:nvPr/>
          </p:nvSpPr>
          <p:spPr>
            <a:xfrm rot="0">
              <a:off x="0" y="-28575"/>
              <a:ext cx="8263479" cy="11763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36"/>
                </a:lnSpc>
              </a:pPr>
              <a:r>
                <a:rPr lang="en-US" b="true" sz="2720" spc="-27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Phase 2: Passage Prediction - Will viable bills become law?</a:t>
              </a:r>
            </a:p>
          </p:txBody>
        </p:sp>
        <p:sp>
          <p:nvSpPr>
            <p:cNvPr name="TextBox 54" id="54"/>
            <p:cNvSpPr txBox="true"/>
            <p:nvPr/>
          </p:nvSpPr>
          <p:spPr>
            <a:xfrm rot="0">
              <a:off x="0" y="2471222"/>
              <a:ext cx="8263479" cy="13239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664"/>
                </a:lnSpc>
                <a:spcBef>
                  <a:spcPct val="0"/>
                </a:spcBef>
              </a:pPr>
              <a:r>
                <a:rPr lang="en-US" b="true" sz="2220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Only bills that are predicted to be viable will be evaluated in this phase.</a:t>
              </a: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3457106" y="4395482"/>
            <a:ext cx="1207472" cy="1496035"/>
            <a:chOff x="0" y="0"/>
            <a:chExt cx="689494" cy="854269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689494" cy="854269"/>
            </a:xfrm>
            <a:custGeom>
              <a:avLst/>
              <a:gdLst/>
              <a:ahLst/>
              <a:cxnLst/>
              <a:rect r="r" b="b" t="t" l="l"/>
              <a:pathLst>
                <a:path h="854269" w="689494">
                  <a:moveTo>
                    <a:pt x="344747" y="854269"/>
                  </a:moveTo>
                  <a:lnTo>
                    <a:pt x="0" y="447869"/>
                  </a:lnTo>
                  <a:lnTo>
                    <a:pt x="203200" y="447869"/>
                  </a:lnTo>
                  <a:lnTo>
                    <a:pt x="203200" y="0"/>
                  </a:lnTo>
                  <a:lnTo>
                    <a:pt x="486294" y="0"/>
                  </a:lnTo>
                  <a:lnTo>
                    <a:pt x="486294" y="447869"/>
                  </a:lnTo>
                  <a:lnTo>
                    <a:pt x="689494" y="447869"/>
                  </a:lnTo>
                  <a:lnTo>
                    <a:pt x="344747" y="854269"/>
                  </a:lnTo>
                  <a:close/>
                </a:path>
              </a:pathLst>
            </a:custGeom>
            <a:solidFill>
              <a:srgbClr val="FFDE59"/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203200" y="-28575"/>
              <a:ext cx="283094" cy="7812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28"/>
                </a:lnSpc>
              </a:pP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9144000" y="2174020"/>
            <a:ext cx="8115300" cy="7509928"/>
            <a:chOff x="0" y="0"/>
            <a:chExt cx="10820400" cy="10013238"/>
          </a:xfrm>
        </p:grpSpPr>
        <p:sp>
          <p:nvSpPr>
            <p:cNvPr name="TextBox 59" id="59"/>
            <p:cNvSpPr txBox="true"/>
            <p:nvPr/>
          </p:nvSpPr>
          <p:spPr>
            <a:xfrm rot="0">
              <a:off x="0" y="-9525"/>
              <a:ext cx="10820400" cy="2447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209"/>
                </a:lnSpc>
              </a:pPr>
              <a:r>
                <a:rPr lang="en-US" b="true" sz="6007" spc="120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Two-Phase AI Prediction System</a:t>
              </a:r>
            </a:p>
          </p:txBody>
        </p:sp>
        <p:sp>
          <p:nvSpPr>
            <p:cNvPr name="TextBox 60" id="60"/>
            <p:cNvSpPr txBox="true"/>
            <p:nvPr/>
          </p:nvSpPr>
          <p:spPr>
            <a:xfrm rot="0">
              <a:off x="0" y="3012797"/>
              <a:ext cx="10820400" cy="1387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Smart filtering for accurate legislative insights</a:t>
              </a:r>
            </a:p>
          </p:txBody>
        </p:sp>
        <p:sp>
          <p:nvSpPr>
            <p:cNvPr name="TextBox 61" id="61"/>
            <p:cNvSpPr txBox="true"/>
            <p:nvPr/>
          </p:nvSpPr>
          <p:spPr>
            <a:xfrm rot="0">
              <a:off x="0" y="5269307"/>
              <a:ext cx="10820400" cy="47439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605"/>
                </a:lnSpc>
              </a:pPr>
              <a:r>
                <a:rPr lang="en-US" sz="186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How it works:</a:t>
              </a:r>
            </a:p>
            <a:p>
              <a:pPr algn="l">
                <a:lnSpc>
                  <a:spcPts val="2605"/>
                </a:lnSpc>
              </a:pPr>
              <a:r>
                <a:rPr lang="en-US" sz="186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Phase 1: AI identifies viable bills (20% pass this filter)</a:t>
              </a:r>
            </a:p>
            <a:p>
              <a:pPr algn="l">
                <a:lnSpc>
                  <a:spcPts val="2605"/>
                </a:lnSpc>
              </a:pPr>
              <a:r>
                <a:rPr lang="en-US" sz="186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Phase 2: Predicts passage likelihood for viable bills only</a:t>
              </a:r>
            </a:p>
            <a:p>
              <a:pPr algn="l">
                <a:lnSpc>
                  <a:spcPts val="2605"/>
                </a:lnSpc>
              </a:pPr>
            </a:p>
            <a:p>
              <a:pPr algn="l">
                <a:lnSpc>
                  <a:spcPts val="2605"/>
                </a:lnSpc>
              </a:pPr>
              <a:r>
                <a:rPr lang="en-US" sz="186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Time-aware models:</a:t>
              </a:r>
            </a:p>
            <a:p>
              <a:pPr algn="l">
                <a:lnSpc>
                  <a:spcPts val="2605"/>
                </a:lnSpc>
              </a:pPr>
              <a:r>
                <a:rPr lang="en-US" sz="186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New bills (Day 1) - Limited data analysis</a:t>
              </a:r>
            </a:p>
            <a:p>
              <a:pPr algn="l">
                <a:lnSpc>
                  <a:spcPts val="2605"/>
                </a:lnSpc>
              </a:pPr>
              <a:r>
                <a:rPr lang="en-US" sz="186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Early stage (2-30 days) - Momentum tracking</a:t>
              </a:r>
            </a:p>
            <a:p>
              <a:pPr algn="l">
                <a:lnSpc>
                  <a:spcPts val="2605"/>
                </a:lnSpc>
              </a:pPr>
              <a:r>
                <a:rPr lang="en-US" sz="186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Progressive (30+ days) - Full pattern analysis</a:t>
              </a:r>
            </a:p>
            <a:p>
              <a:pPr algn="l">
                <a:lnSpc>
                  <a:spcPts val="2605"/>
                </a:lnSpc>
              </a:pPr>
            </a:p>
            <a:p>
              <a:pPr algn="l" marL="0" indent="0" lvl="0">
                <a:lnSpc>
                  <a:spcPts val="2605"/>
                </a:lnSpc>
                <a:spcBef>
                  <a:spcPct val="0"/>
                </a:spcBef>
              </a:pPr>
              <a:r>
                <a:rPr lang="en-US" sz="186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Result: Enhances accuracy and visibility of the model, ensuring stakeholders are well-informed and proactive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2774411" cy="1275665"/>
            <a:chOff x="0" y="0"/>
            <a:chExt cx="17032548" cy="1700887"/>
          </a:xfrm>
        </p:grpSpPr>
        <p:sp>
          <p:nvSpPr>
            <p:cNvPr name="AutoShape 3" id="3"/>
            <p:cNvSpPr/>
            <p:nvPr/>
          </p:nvSpPr>
          <p:spPr>
            <a:xfrm rot="0">
              <a:off x="6244478" y="1133924"/>
              <a:ext cx="1133924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4" id="4"/>
            <p:cNvSpPr/>
            <p:nvPr/>
          </p:nvSpPr>
          <p:spPr>
            <a:xfrm rot="0">
              <a:off x="8516274" y="1133924"/>
              <a:ext cx="1141818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5" id="5"/>
            <p:cNvSpPr/>
            <p:nvPr/>
          </p:nvSpPr>
          <p:spPr>
            <a:xfrm rot="0">
              <a:off x="7949312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9654145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7" id="7"/>
            <p:cNvSpPr/>
            <p:nvPr/>
          </p:nvSpPr>
          <p:spPr>
            <a:xfrm rot="0">
              <a:off x="8512327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8" id="8"/>
            <p:cNvSpPr/>
            <p:nvPr/>
          </p:nvSpPr>
          <p:spPr>
            <a:xfrm rot="0">
              <a:off x="7949312" y="1133924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9" id="9"/>
            <p:cNvSpPr/>
            <p:nvPr/>
          </p:nvSpPr>
          <p:spPr>
            <a:xfrm rot="0">
              <a:off x="6811440" y="0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0" id="10"/>
            <p:cNvSpPr/>
            <p:nvPr/>
          </p:nvSpPr>
          <p:spPr>
            <a:xfrm rot="0">
              <a:off x="10788070" y="566962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1" id="11"/>
            <p:cNvSpPr/>
            <p:nvPr/>
          </p:nvSpPr>
          <p:spPr>
            <a:xfrm rot="0">
              <a:off x="10221107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2" id="12"/>
            <p:cNvSpPr/>
            <p:nvPr/>
          </p:nvSpPr>
          <p:spPr>
            <a:xfrm rot="0">
              <a:off x="5677516" y="566962"/>
              <a:ext cx="1133924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3" id="13"/>
            <p:cNvSpPr/>
            <p:nvPr/>
          </p:nvSpPr>
          <p:spPr>
            <a:xfrm rot="0">
              <a:off x="566962" y="1133924"/>
              <a:ext cx="1133924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4" id="14"/>
            <p:cNvSpPr/>
            <p:nvPr/>
          </p:nvSpPr>
          <p:spPr>
            <a:xfrm rot="0">
              <a:off x="2838758" y="1133924"/>
              <a:ext cx="1141818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5" id="15"/>
            <p:cNvSpPr/>
            <p:nvPr/>
          </p:nvSpPr>
          <p:spPr>
            <a:xfrm rot="0">
              <a:off x="2271796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6" id="16"/>
            <p:cNvSpPr/>
            <p:nvPr/>
          </p:nvSpPr>
          <p:spPr>
            <a:xfrm rot="0">
              <a:off x="3976629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7" id="17"/>
            <p:cNvSpPr/>
            <p:nvPr/>
          </p:nvSpPr>
          <p:spPr>
            <a:xfrm rot="0">
              <a:off x="2834811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8" id="18"/>
            <p:cNvSpPr/>
            <p:nvPr/>
          </p:nvSpPr>
          <p:spPr>
            <a:xfrm rot="0">
              <a:off x="2271796" y="1133924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9" id="19"/>
            <p:cNvSpPr/>
            <p:nvPr/>
          </p:nvSpPr>
          <p:spPr>
            <a:xfrm rot="0">
              <a:off x="1133924" y="0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0" id="20"/>
            <p:cNvSpPr/>
            <p:nvPr/>
          </p:nvSpPr>
          <p:spPr>
            <a:xfrm rot="0">
              <a:off x="5110554" y="566962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1" id="21"/>
            <p:cNvSpPr/>
            <p:nvPr/>
          </p:nvSpPr>
          <p:spPr>
            <a:xfrm rot="0">
              <a:off x="4543591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2" id="22"/>
            <p:cNvSpPr/>
            <p:nvPr/>
          </p:nvSpPr>
          <p:spPr>
            <a:xfrm rot="0">
              <a:off x="0" y="566962"/>
              <a:ext cx="1133924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3" id="23"/>
            <p:cNvSpPr/>
            <p:nvPr/>
          </p:nvSpPr>
          <p:spPr>
            <a:xfrm rot="0">
              <a:off x="11921994" y="1133924"/>
              <a:ext cx="1133924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4" id="24"/>
            <p:cNvSpPr/>
            <p:nvPr/>
          </p:nvSpPr>
          <p:spPr>
            <a:xfrm rot="0">
              <a:off x="14193790" y="1133924"/>
              <a:ext cx="1141818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5" id="25"/>
            <p:cNvSpPr/>
            <p:nvPr/>
          </p:nvSpPr>
          <p:spPr>
            <a:xfrm rot="0">
              <a:off x="13626828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6" id="26"/>
            <p:cNvSpPr/>
            <p:nvPr/>
          </p:nvSpPr>
          <p:spPr>
            <a:xfrm rot="0">
              <a:off x="15331661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27" id="27"/>
            <p:cNvSpPr/>
            <p:nvPr/>
          </p:nvSpPr>
          <p:spPr>
            <a:xfrm rot="0">
              <a:off x="14189843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8" id="28"/>
            <p:cNvSpPr/>
            <p:nvPr/>
          </p:nvSpPr>
          <p:spPr>
            <a:xfrm rot="0">
              <a:off x="13626828" y="1133924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9" id="29"/>
            <p:cNvSpPr/>
            <p:nvPr/>
          </p:nvSpPr>
          <p:spPr>
            <a:xfrm rot="0">
              <a:off x="12488956" y="0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0" id="30"/>
            <p:cNvSpPr/>
            <p:nvPr/>
          </p:nvSpPr>
          <p:spPr>
            <a:xfrm rot="0">
              <a:off x="16465586" y="566962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31" id="31"/>
            <p:cNvSpPr/>
            <p:nvPr/>
          </p:nvSpPr>
          <p:spPr>
            <a:xfrm rot="0">
              <a:off x="15898623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2" id="32"/>
            <p:cNvSpPr/>
            <p:nvPr/>
          </p:nvSpPr>
          <p:spPr>
            <a:xfrm rot="0">
              <a:off x="11355032" y="566962"/>
              <a:ext cx="1133924" cy="566962"/>
            </a:xfrm>
            <a:prstGeom prst="rect">
              <a:avLst/>
            </a:prstGeom>
            <a:solidFill>
              <a:srgbClr val="032859"/>
            </a:solidFill>
          </p:spPr>
        </p:sp>
      </p:grpSp>
      <p:grpSp>
        <p:nvGrpSpPr>
          <p:cNvPr name="Group 33" id="33"/>
          <p:cNvGrpSpPr/>
          <p:nvPr/>
        </p:nvGrpSpPr>
        <p:grpSpPr>
          <a:xfrm rot="0">
            <a:off x="12774411" y="0"/>
            <a:ext cx="12774411" cy="1275665"/>
            <a:chOff x="0" y="0"/>
            <a:chExt cx="17032548" cy="1700887"/>
          </a:xfrm>
        </p:grpSpPr>
        <p:sp>
          <p:nvSpPr>
            <p:cNvPr name="AutoShape 34" id="34"/>
            <p:cNvSpPr/>
            <p:nvPr/>
          </p:nvSpPr>
          <p:spPr>
            <a:xfrm rot="0">
              <a:off x="6244478" y="1133924"/>
              <a:ext cx="1133924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35" id="35"/>
            <p:cNvSpPr/>
            <p:nvPr/>
          </p:nvSpPr>
          <p:spPr>
            <a:xfrm rot="0">
              <a:off x="8516274" y="1133924"/>
              <a:ext cx="1141818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36" id="36"/>
            <p:cNvSpPr/>
            <p:nvPr/>
          </p:nvSpPr>
          <p:spPr>
            <a:xfrm rot="0">
              <a:off x="7949312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37" id="37"/>
            <p:cNvSpPr/>
            <p:nvPr/>
          </p:nvSpPr>
          <p:spPr>
            <a:xfrm rot="0">
              <a:off x="9654145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38" id="38"/>
            <p:cNvSpPr/>
            <p:nvPr/>
          </p:nvSpPr>
          <p:spPr>
            <a:xfrm rot="0">
              <a:off x="8512327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39" id="39"/>
            <p:cNvSpPr/>
            <p:nvPr/>
          </p:nvSpPr>
          <p:spPr>
            <a:xfrm rot="0">
              <a:off x="7949312" y="1133924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0" id="40"/>
            <p:cNvSpPr/>
            <p:nvPr/>
          </p:nvSpPr>
          <p:spPr>
            <a:xfrm rot="0">
              <a:off x="6811440" y="0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1" id="41"/>
            <p:cNvSpPr/>
            <p:nvPr/>
          </p:nvSpPr>
          <p:spPr>
            <a:xfrm rot="0">
              <a:off x="10788070" y="566962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42" id="42"/>
            <p:cNvSpPr/>
            <p:nvPr/>
          </p:nvSpPr>
          <p:spPr>
            <a:xfrm rot="0">
              <a:off x="10221107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3" id="43"/>
            <p:cNvSpPr/>
            <p:nvPr/>
          </p:nvSpPr>
          <p:spPr>
            <a:xfrm rot="0">
              <a:off x="5677516" y="566962"/>
              <a:ext cx="1133924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4" id="44"/>
            <p:cNvSpPr/>
            <p:nvPr/>
          </p:nvSpPr>
          <p:spPr>
            <a:xfrm rot="0">
              <a:off x="566962" y="1133924"/>
              <a:ext cx="1133924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45" id="45"/>
            <p:cNvSpPr/>
            <p:nvPr/>
          </p:nvSpPr>
          <p:spPr>
            <a:xfrm rot="0">
              <a:off x="2838758" y="1133924"/>
              <a:ext cx="1141818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46" id="46"/>
            <p:cNvSpPr/>
            <p:nvPr/>
          </p:nvSpPr>
          <p:spPr>
            <a:xfrm rot="0">
              <a:off x="2271796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47" id="47"/>
            <p:cNvSpPr/>
            <p:nvPr/>
          </p:nvSpPr>
          <p:spPr>
            <a:xfrm rot="0">
              <a:off x="3976629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48" id="48"/>
            <p:cNvSpPr/>
            <p:nvPr/>
          </p:nvSpPr>
          <p:spPr>
            <a:xfrm rot="0">
              <a:off x="2834811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9" id="49"/>
            <p:cNvSpPr/>
            <p:nvPr/>
          </p:nvSpPr>
          <p:spPr>
            <a:xfrm rot="0">
              <a:off x="2271796" y="1133924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0" id="50"/>
            <p:cNvSpPr/>
            <p:nvPr/>
          </p:nvSpPr>
          <p:spPr>
            <a:xfrm rot="0">
              <a:off x="1133924" y="0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1" id="51"/>
            <p:cNvSpPr/>
            <p:nvPr/>
          </p:nvSpPr>
          <p:spPr>
            <a:xfrm rot="0">
              <a:off x="5110554" y="566962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52" id="52"/>
            <p:cNvSpPr/>
            <p:nvPr/>
          </p:nvSpPr>
          <p:spPr>
            <a:xfrm rot="0">
              <a:off x="4543591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3" id="53"/>
            <p:cNvSpPr/>
            <p:nvPr/>
          </p:nvSpPr>
          <p:spPr>
            <a:xfrm rot="0">
              <a:off x="0" y="566962"/>
              <a:ext cx="1133924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4" id="54"/>
            <p:cNvSpPr/>
            <p:nvPr/>
          </p:nvSpPr>
          <p:spPr>
            <a:xfrm rot="0">
              <a:off x="11921994" y="1133924"/>
              <a:ext cx="1133924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55" id="55"/>
            <p:cNvSpPr/>
            <p:nvPr/>
          </p:nvSpPr>
          <p:spPr>
            <a:xfrm rot="0">
              <a:off x="14193790" y="1133924"/>
              <a:ext cx="1141818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56" id="56"/>
            <p:cNvSpPr/>
            <p:nvPr/>
          </p:nvSpPr>
          <p:spPr>
            <a:xfrm rot="0">
              <a:off x="13626828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57" id="57"/>
            <p:cNvSpPr/>
            <p:nvPr/>
          </p:nvSpPr>
          <p:spPr>
            <a:xfrm rot="0">
              <a:off x="15331661" y="0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58" id="58"/>
            <p:cNvSpPr/>
            <p:nvPr/>
          </p:nvSpPr>
          <p:spPr>
            <a:xfrm rot="0">
              <a:off x="14189843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9" id="59"/>
            <p:cNvSpPr/>
            <p:nvPr/>
          </p:nvSpPr>
          <p:spPr>
            <a:xfrm rot="0">
              <a:off x="13626828" y="1133924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0" id="60"/>
            <p:cNvSpPr/>
            <p:nvPr/>
          </p:nvSpPr>
          <p:spPr>
            <a:xfrm rot="0">
              <a:off x="12488956" y="0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1" id="61"/>
            <p:cNvSpPr/>
            <p:nvPr/>
          </p:nvSpPr>
          <p:spPr>
            <a:xfrm rot="0">
              <a:off x="16465586" y="566962"/>
              <a:ext cx="566962" cy="566962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62" id="62"/>
            <p:cNvSpPr/>
            <p:nvPr/>
          </p:nvSpPr>
          <p:spPr>
            <a:xfrm rot="0">
              <a:off x="15898623" y="566962"/>
              <a:ext cx="566962" cy="566962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3" id="63"/>
            <p:cNvSpPr/>
            <p:nvPr/>
          </p:nvSpPr>
          <p:spPr>
            <a:xfrm rot="0">
              <a:off x="11355032" y="566962"/>
              <a:ext cx="1133924" cy="566962"/>
            </a:xfrm>
            <a:prstGeom prst="rect">
              <a:avLst/>
            </a:prstGeom>
            <a:solidFill>
              <a:srgbClr val="032859"/>
            </a:solidFill>
          </p:spPr>
        </p:sp>
      </p:grpSp>
      <p:sp>
        <p:nvSpPr>
          <p:cNvPr name="AutoShape 64" id="64"/>
          <p:cNvSpPr/>
          <p:nvPr/>
        </p:nvSpPr>
        <p:spPr>
          <a:xfrm rot="0">
            <a:off x="0" y="5298867"/>
            <a:ext cx="18288000" cy="4988133"/>
          </a:xfrm>
          <a:prstGeom prst="rect">
            <a:avLst/>
          </a:prstGeom>
          <a:solidFill>
            <a:srgbClr val="032859"/>
          </a:solidFill>
        </p:spPr>
      </p:sp>
      <p:grpSp>
        <p:nvGrpSpPr>
          <p:cNvPr name="Group 65" id="65"/>
          <p:cNvGrpSpPr/>
          <p:nvPr/>
        </p:nvGrpSpPr>
        <p:grpSpPr>
          <a:xfrm rot="-6653196">
            <a:off x="4114171" y="5756278"/>
            <a:ext cx="826775" cy="2833371"/>
            <a:chOff x="0" y="0"/>
            <a:chExt cx="509322" cy="1745455"/>
          </a:xfrm>
        </p:grpSpPr>
        <p:sp>
          <p:nvSpPr>
            <p:cNvPr name="Freeform 66" id="66"/>
            <p:cNvSpPr/>
            <p:nvPr/>
          </p:nvSpPr>
          <p:spPr>
            <a:xfrm flipH="false" flipV="false" rot="0">
              <a:off x="0" y="0"/>
              <a:ext cx="509322" cy="1745455"/>
            </a:xfrm>
            <a:custGeom>
              <a:avLst/>
              <a:gdLst/>
              <a:ahLst/>
              <a:cxnLst/>
              <a:rect r="r" b="b" t="t" l="l"/>
              <a:pathLst>
                <a:path h="1745455" w="509322">
                  <a:moveTo>
                    <a:pt x="254661" y="1745455"/>
                  </a:moveTo>
                  <a:lnTo>
                    <a:pt x="0" y="1339055"/>
                  </a:lnTo>
                  <a:lnTo>
                    <a:pt x="203200" y="1339055"/>
                  </a:lnTo>
                  <a:lnTo>
                    <a:pt x="203200" y="0"/>
                  </a:lnTo>
                  <a:lnTo>
                    <a:pt x="306122" y="0"/>
                  </a:lnTo>
                  <a:lnTo>
                    <a:pt x="306122" y="1339055"/>
                  </a:lnTo>
                  <a:lnTo>
                    <a:pt x="509322" y="1339055"/>
                  </a:lnTo>
                  <a:lnTo>
                    <a:pt x="254661" y="17454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7" id="67"/>
            <p:cNvSpPr txBox="true"/>
            <p:nvPr/>
          </p:nvSpPr>
          <p:spPr>
            <a:xfrm>
              <a:off x="203200" y="-28575"/>
              <a:ext cx="102922" cy="1672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28"/>
                </a:lnSpc>
              </a:pPr>
            </a:p>
          </p:txBody>
        </p:sp>
      </p:grpSp>
      <p:grpSp>
        <p:nvGrpSpPr>
          <p:cNvPr name="Group 68" id="68"/>
          <p:cNvGrpSpPr/>
          <p:nvPr/>
        </p:nvGrpSpPr>
        <p:grpSpPr>
          <a:xfrm rot="6631500">
            <a:off x="13369382" y="5587922"/>
            <a:ext cx="826775" cy="2833371"/>
            <a:chOff x="0" y="0"/>
            <a:chExt cx="509322" cy="1745455"/>
          </a:xfrm>
        </p:grpSpPr>
        <p:sp>
          <p:nvSpPr>
            <p:cNvPr name="Freeform 69" id="69"/>
            <p:cNvSpPr/>
            <p:nvPr/>
          </p:nvSpPr>
          <p:spPr>
            <a:xfrm flipH="false" flipV="false" rot="0">
              <a:off x="0" y="0"/>
              <a:ext cx="509322" cy="1745455"/>
            </a:xfrm>
            <a:custGeom>
              <a:avLst/>
              <a:gdLst/>
              <a:ahLst/>
              <a:cxnLst/>
              <a:rect r="r" b="b" t="t" l="l"/>
              <a:pathLst>
                <a:path h="1745455" w="509322">
                  <a:moveTo>
                    <a:pt x="254661" y="1745455"/>
                  </a:moveTo>
                  <a:lnTo>
                    <a:pt x="0" y="1339055"/>
                  </a:lnTo>
                  <a:lnTo>
                    <a:pt x="203200" y="1339055"/>
                  </a:lnTo>
                  <a:lnTo>
                    <a:pt x="203200" y="0"/>
                  </a:lnTo>
                  <a:lnTo>
                    <a:pt x="306122" y="0"/>
                  </a:lnTo>
                  <a:lnTo>
                    <a:pt x="306122" y="1339055"/>
                  </a:lnTo>
                  <a:lnTo>
                    <a:pt x="509322" y="1339055"/>
                  </a:lnTo>
                  <a:lnTo>
                    <a:pt x="254661" y="17454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0" id="70"/>
            <p:cNvSpPr txBox="true"/>
            <p:nvPr/>
          </p:nvSpPr>
          <p:spPr>
            <a:xfrm>
              <a:off x="203200" y="-28575"/>
              <a:ext cx="102922" cy="167243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28"/>
                </a:lnSpc>
              </a:pPr>
            </a:p>
          </p:txBody>
        </p:sp>
      </p:grpSp>
      <p:grpSp>
        <p:nvGrpSpPr>
          <p:cNvPr name="Group 71" id="71"/>
          <p:cNvGrpSpPr/>
          <p:nvPr/>
        </p:nvGrpSpPr>
        <p:grpSpPr>
          <a:xfrm rot="-10800000">
            <a:off x="8570122" y="6946548"/>
            <a:ext cx="656001" cy="1117714"/>
            <a:chOff x="0" y="0"/>
            <a:chExt cx="509322" cy="867798"/>
          </a:xfrm>
        </p:grpSpPr>
        <p:sp>
          <p:nvSpPr>
            <p:cNvPr name="Freeform 72" id="72"/>
            <p:cNvSpPr/>
            <p:nvPr/>
          </p:nvSpPr>
          <p:spPr>
            <a:xfrm flipH="false" flipV="false" rot="0">
              <a:off x="0" y="0"/>
              <a:ext cx="509322" cy="867798"/>
            </a:xfrm>
            <a:custGeom>
              <a:avLst/>
              <a:gdLst/>
              <a:ahLst/>
              <a:cxnLst/>
              <a:rect r="r" b="b" t="t" l="l"/>
              <a:pathLst>
                <a:path h="867798" w="509322">
                  <a:moveTo>
                    <a:pt x="254661" y="867798"/>
                  </a:moveTo>
                  <a:lnTo>
                    <a:pt x="0" y="461398"/>
                  </a:lnTo>
                  <a:lnTo>
                    <a:pt x="203200" y="461398"/>
                  </a:lnTo>
                  <a:lnTo>
                    <a:pt x="203200" y="0"/>
                  </a:lnTo>
                  <a:lnTo>
                    <a:pt x="306122" y="0"/>
                  </a:lnTo>
                  <a:lnTo>
                    <a:pt x="306122" y="461398"/>
                  </a:lnTo>
                  <a:lnTo>
                    <a:pt x="509322" y="461398"/>
                  </a:lnTo>
                  <a:lnTo>
                    <a:pt x="254661" y="867798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3" id="73"/>
            <p:cNvSpPr txBox="true"/>
            <p:nvPr/>
          </p:nvSpPr>
          <p:spPr>
            <a:xfrm>
              <a:off x="203200" y="-28575"/>
              <a:ext cx="102922" cy="7947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28"/>
                </a:lnSpc>
              </a:pPr>
            </a:p>
          </p:txBody>
        </p:sp>
      </p:grpSp>
      <p:grpSp>
        <p:nvGrpSpPr>
          <p:cNvPr name="Group 74" id="74"/>
          <p:cNvGrpSpPr/>
          <p:nvPr/>
        </p:nvGrpSpPr>
        <p:grpSpPr>
          <a:xfrm rot="0">
            <a:off x="1028700" y="1549357"/>
            <a:ext cx="16230600" cy="3325632"/>
            <a:chOff x="0" y="0"/>
            <a:chExt cx="21640800" cy="4434177"/>
          </a:xfrm>
        </p:grpSpPr>
        <p:sp>
          <p:nvSpPr>
            <p:cNvPr name="TextBox 75" id="75"/>
            <p:cNvSpPr txBox="true"/>
            <p:nvPr/>
          </p:nvSpPr>
          <p:spPr>
            <a:xfrm rot="0">
              <a:off x="0" y="0"/>
              <a:ext cx="21640800" cy="281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399"/>
                </a:lnSpc>
              </a:pPr>
              <a:r>
                <a:rPr lang="en-US" b="true" sz="6999" spc="139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Technical Architecture Overview</a:t>
              </a:r>
            </a:p>
          </p:txBody>
        </p:sp>
        <p:sp>
          <p:nvSpPr>
            <p:cNvPr name="TextBox 76" id="76"/>
            <p:cNvSpPr txBox="true"/>
            <p:nvPr/>
          </p:nvSpPr>
          <p:spPr>
            <a:xfrm rot="0">
              <a:off x="1823861" y="3410818"/>
              <a:ext cx="17993079" cy="10233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08"/>
                </a:lnSpc>
              </a:pPr>
              <a:r>
                <a:rPr lang="en-US" b="true" sz="2220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The AI uses ensemble machine learning, with 38 features including legislative momentum, bipartisan support ratios, and committee engagement.</a:t>
              </a:r>
            </a:p>
          </p:txBody>
        </p:sp>
      </p:grpSp>
      <p:sp>
        <p:nvSpPr>
          <p:cNvPr name="TextBox 77" id="77"/>
          <p:cNvSpPr txBox="true"/>
          <p:nvPr/>
        </p:nvSpPr>
        <p:spPr>
          <a:xfrm rot="0">
            <a:off x="1512673" y="8106924"/>
            <a:ext cx="3087825" cy="1429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6"/>
              </a:lnSpc>
            </a:pPr>
            <a:r>
              <a:rPr lang="en-US" b="true" sz="2220" spc="-22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Random Forest (40% weight) - Detects non-linear patterns</a:t>
            </a:r>
          </a:p>
        </p:txBody>
      </p:sp>
      <p:sp>
        <p:nvSpPr>
          <p:cNvPr name="TextBox 78" id="78"/>
          <p:cNvSpPr txBox="true"/>
          <p:nvPr/>
        </p:nvSpPr>
        <p:spPr>
          <a:xfrm rot="0">
            <a:off x="7190648" y="8220195"/>
            <a:ext cx="3414948" cy="1429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6"/>
              </a:lnSpc>
            </a:pPr>
            <a:r>
              <a:rPr lang="en-US" b="true" sz="2220" spc="-22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Gradient Boosting (40% weight) - Finds complex feature interactions</a:t>
            </a:r>
          </a:p>
        </p:txBody>
      </p:sp>
      <p:sp>
        <p:nvSpPr>
          <p:cNvPr name="TextBox 79" id="79"/>
          <p:cNvSpPr txBox="true"/>
          <p:nvPr/>
        </p:nvSpPr>
        <p:spPr>
          <a:xfrm rot="0">
            <a:off x="13284250" y="8106924"/>
            <a:ext cx="3744462" cy="1067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886"/>
              </a:lnSpc>
            </a:pPr>
            <a:r>
              <a:rPr lang="en-US" b="true" sz="2220" spc="-22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Logistic Regression (20% weight) - Adds stability to the model</a:t>
            </a:r>
          </a:p>
        </p:txBody>
      </p:sp>
      <p:sp>
        <p:nvSpPr>
          <p:cNvPr name="TextBox 80" id="80"/>
          <p:cNvSpPr txBox="true"/>
          <p:nvPr/>
        </p:nvSpPr>
        <p:spPr>
          <a:xfrm rot="0">
            <a:off x="6088837" y="5822688"/>
            <a:ext cx="5618570" cy="889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536"/>
              </a:lnSpc>
            </a:pPr>
            <a:r>
              <a:rPr lang="en-US" b="true" sz="2720" spc="-27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Ensemble Model: Combines all 3 models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769870"/>
            <a:ext cx="11332395" cy="2263328"/>
            <a:chOff x="0" y="0"/>
            <a:chExt cx="15109860" cy="3017770"/>
          </a:xfrm>
        </p:grpSpPr>
        <p:sp>
          <p:nvSpPr>
            <p:cNvPr name="AutoShape 3" id="3"/>
            <p:cNvSpPr/>
            <p:nvPr/>
          </p:nvSpPr>
          <p:spPr>
            <a:xfrm rot="0">
              <a:off x="11079164" y="2011847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4" id="4"/>
            <p:cNvSpPr/>
            <p:nvPr/>
          </p:nvSpPr>
          <p:spPr>
            <a:xfrm rot="0">
              <a:off x="1410393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" id="5"/>
            <p:cNvSpPr/>
            <p:nvPr/>
          </p:nvSpPr>
          <p:spPr>
            <a:xfrm rot="0">
              <a:off x="14103937" y="2011847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208508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7" id="7"/>
            <p:cNvSpPr/>
            <p:nvPr/>
          </p:nvSpPr>
          <p:spPr>
            <a:xfrm rot="0">
              <a:off x="10073240" y="1005923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8" id="8"/>
            <p:cNvSpPr/>
            <p:nvPr/>
          </p:nvSpPr>
          <p:spPr>
            <a:xfrm rot="0">
              <a:off x="1005923" y="2011847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9" id="9"/>
            <p:cNvSpPr/>
            <p:nvPr/>
          </p:nvSpPr>
          <p:spPr>
            <a:xfrm rot="0">
              <a:off x="5036620" y="2011847"/>
              <a:ext cx="2025852" cy="1005923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0" id="10"/>
            <p:cNvSpPr/>
            <p:nvPr/>
          </p:nvSpPr>
          <p:spPr>
            <a:xfrm rot="0">
              <a:off x="403069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1" id="11"/>
            <p:cNvSpPr/>
            <p:nvPr/>
          </p:nvSpPr>
          <p:spPr>
            <a:xfrm rot="0">
              <a:off x="7055470" y="0"/>
              <a:ext cx="1005923" cy="1005923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2" id="12"/>
            <p:cNvSpPr/>
            <p:nvPr/>
          </p:nvSpPr>
          <p:spPr>
            <a:xfrm rot="0">
              <a:off x="5029617" y="1005923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3" id="13"/>
            <p:cNvSpPr/>
            <p:nvPr/>
          </p:nvSpPr>
          <p:spPr>
            <a:xfrm rot="0">
              <a:off x="4030697" y="2011847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4" id="14"/>
            <p:cNvSpPr/>
            <p:nvPr/>
          </p:nvSpPr>
          <p:spPr>
            <a:xfrm rot="0">
              <a:off x="201184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5" id="15"/>
            <p:cNvSpPr/>
            <p:nvPr/>
          </p:nvSpPr>
          <p:spPr>
            <a:xfrm rot="0">
              <a:off x="9067317" y="1005923"/>
              <a:ext cx="1005923" cy="1005923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6" id="16"/>
            <p:cNvSpPr/>
            <p:nvPr/>
          </p:nvSpPr>
          <p:spPr>
            <a:xfrm rot="0">
              <a:off x="8061393" y="1005923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7" id="17"/>
            <p:cNvSpPr/>
            <p:nvPr/>
          </p:nvSpPr>
          <p:spPr>
            <a:xfrm rot="0">
              <a:off x="0" y="1005923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1313345" y="0"/>
            <a:ext cx="1493457" cy="1493457"/>
          </a:xfrm>
          <a:custGeom>
            <a:avLst/>
            <a:gdLst/>
            <a:ahLst/>
            <a:cxnLst/>
            <a:rect r="r" b="b" t="t" l="l"/>
            <a:pathLst>
              <a:path h="1493457" w="1493457">
                <a:moveTo>
                  <a:pt x="0" y="0"/>
                </a:moveTo>
                <a:lnTo>
                  <a:pt x="1493457" y="0"/>
                </a:lnTo>
                <a:lnTo>
                  <a:pt x="1493457" y="1493457"/>
                </a:lnTo>
                <a:lnTo>
                  <a:pt x="0" y="1493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6794543" y="8793543"/>
            <a:ext cx="1493457" cy="1493457"/>
          </a:xfrm>
          <a:custGeom>
            <a:avLst/>
            <a:gdLst/>
            <a:ahLst/>
            <a:cxnLst/>
            <a:rect r="r" b="b" t="t" l="l"/>
            <a:pathLst>
              <a:path h="1493457" w="1493457">
                <a:moveTo>
                  <a:pt x="0" y="0"/>
                </a:moveTo>
                <a:lnTo>
                  <a:pt x="1493457" y="0"/>
                </a:lnTo>
                <a:lnTo>
                  <a:pt x="1493457" y="1493457"/>
                </a:lnTo>
                <a:lnTo>
                  <a:pt x="0" y="1493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699840" y="1677430"/>
            <a:ext cx="7337574" cy="7398445"/>
          </a:xfrm>
          <a:custGeom>
            <a:avLst/>
            <a:gdLst/>
            <a:ahLst/>
            <a:cxnLst/>
            <a:rect r="r" b="b" t="t" l="l"/>
            <a:pathLst>
              <a:path h="7398445" w="7337574">
                <a:moveTo>
                  <a:pt x="0" y="0"/>
                </a:moveTo>
                <a:lnTo>
                  <a:pt x="7337574" y="0"/>
                </a:lnTo>
                <a:lnTo>
                  <a:pt x="7337574" y="7398445"/>
                </a:lnTo>
                <a:lnTo>
                  <a:pt x="0" y="73984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1244" t="0" r="0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710607" y="3204504"/>
            <a:ext cx="9587311" cy="5307189"/>
            <a:chOff x="0" y="0"/>
            <a:chExt cx="12783081" cy="7076252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0"/>
              <a:ext cx="12783081" cy="281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</a:pPr>
              <a:r>
                <a:rPr lang="en-US" b="true" sz="6999" spc="139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Key Insights in Bill Passage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3386853"/>
              <a:ext cx="12783081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What makes bills succeed?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4623247"/>
              <a:ext cx="12783081" cy="24530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Number of actions in bills (roll calls, votes, committee referrals) is crucial to bill success</a:t>
              </a:r>
            </a:p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First 30 days are critical, as shown in the early_activity parameter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Policy area is important for early-stage viability, but not as much for later stages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8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793426" y="5451822"/>
            <a:ext cx="5494574" cy="4502732"/>
            <a:chOff x="0" y="0"/>
            <a:chExt cx="6650416" cy="54499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50417" cy="5449930"/>
            </a:xfrm>
            <a:custGeom>
              <a:avLst/>
              <a:gdLst/>
              <a:ahLst/>
              <a:cxnLst/>
              <a:rect r="r" b="b" t="t" l="l"/>
              <a:pathLst>
                <a:path h="5449930" w="6650417">
                  <a:moveTo>
                    <a:pt x="6511866" y="544993"/>
                  </a:moveTo>
                  <a:cubicBezTo>
                    <a:pt x="6511866" y="490494"/>
                    <a:pt x="6511866" y="381495"/>
                    <a:pt x="6511866" y="326996"/>
                  </a:cubicBezTo>
                  <a:lnTo>
                    <a:pt x="6373316" y="326996"/>
                  </a:lnTo>
                  <a:lnTo>
                    <a:pt x="6373316" y="217997"/>
                  </a:lnTo>
                  <a:lnTo>
                    <a:pt x="6234765" y="217997"/>
                  </a:lnTo>
                  <a:lnTo>
                    <a:pt x="6234765" y="108999"/>
                  </a:lnTo>
                  <a:cubicBezTo>
                    <a:pt x="6165490" y="108999"/>
                    <a:pt x="6026940" y="108999"/>
                    <a:pt x="5957665" y="108999"/>
                  </a:cubicBezTo>
                  <a:lnTo>
                    <a:pt x="5957665" y="0"/>
                  </a:lnTo>
                  <a:cubicBezTo>
                    <a:pt x="4203617" y="0"/>
                    <a:pt x="2446799" y="0"/>
                    <a:pt x="692752" y="0"/>
                  </a:cubicBezTo>
                  <a:lnTo>
                    <a:pt x="692752" y="108999"/>
                  </a:lnTo>
                  <a:cubicBezTo>
                    <a:pt x="623477" y="108999"/>
                    <a:pt x="484926" y="108999"/>
                    <a:pt x="415651" y="108999"/>
                  </a:cubicBezTo>
                  <a:lnTo>
                    <a:pt x="415651" y="217997"/>
                  </a:lnTo>
                  <a:lnTo>
                    <a:pt x="277101" y="217997"/>
                  </a:lnTo>
                  <a:lnTo>
                    <a:pt x="277101" y="326996"/>
                  </a:lnTo>
                  <a:lnTo>
                    <a:pt x="138550" y="326996"/>
                  </a:lnTo>
                  <a:cubicBezTo>
                    <a:pt x="138550" y="381495"/>
                    <a:pt x="138550" y="490494"/>
                    <a:pt x="138550" y="544993"/>
                  </a:cubicBezTo>
                  <a:lnTo>
                    <a:pt x="0" y="544993"/>
                  </a:lnTo>
                  <a:cubicBezTo>
                    <a:pt x="0" y="1997944"/>
                    <a:pt x="0" y="3451985"/>
                    <a:pt x="0" y="4904937"/>
                  </a:cubicBezTo>
                  <a:lnTo>
                    <a:pt x="138550" y="4904937"/>
                  </a:lnTo>
                  <a:cubicBezTo>
                    <a:pt x="138550" y="4959436"/>
                    <a:pt x="138550" y="5068434"/>
                    <a:pt x="138550" y="5122934"/>
                  </a:cubicBezTo>
                  <a:lnTo>
                    <a:pt x="277101" y="5122934"/>
                  </a:lnTo>
                  <a:lnTo>
                    <a:pt x="277101" y="5231932"/>
                  </a:lnTo>
                  <a:lnTo>
                    <a:pt x="415651" y="5231932"/>
                  </a:lnTo>
                  <a:lnTo>
                    <a:pt x="415651" y="5340931"/>
                  </a:lnTo>
                  <a:cubicBezTo>
                    <a:pt x="484926" y="5340931"/>
                    <a:pt x="623477" y="5340931"/>
                    <a:pt x="692752" y="5340931"/>
                  </a:cubicBezTo>
                  <a:lnTo>
                    <a:pt x="692752" y="5449930"/>
                  </a:lnTo>
                  <a:cubicBezTo>
                    <a:pt x="2446799" y="5449930"/>
                    <a:pt x="4203617" y="5449930"/>
                    <a:pt x="5957665" y="5449930"/>
                  </a:cubicBezTo>
                  <a:lnTo>
                    <a:pt x="5957665" y="5340931"/>
                  </a:lnTo>
                  <a:cubicBezTo>
                    <a:pt x="6026940" y="5340931"/>
                    <a:pt x="6165490" y="5340931"/>
                    <a:pt x="6234765" y="5340931"/>
                  </a:cubicBezTo>
                  <a:lnTo>
                    <a:pt x="6234765" y="5231932"/>
                  </a:lnTo>
                  <a:lnTo>
                    <a:pt x="6373316" y="5231932"/>
                  </a:lnTo>
                  <a:lnTo>
                    <a:pt x="6373316" y="5122934"/>
                  </a:lnTo>
                  <a:lnTo>
                    <a:pt x="6511866" y="5122934"/>
                  </a:lnTo>
                  <a:cubicBezTo>
                    <a:pt x="6511866" y="5068434"/>
                    <a:pt x="6511866" y="4959436"/>
                    <a:pt x="6511866" y="4904937"/>
                  </a:cubicBezTo>
                  <a:lnTo>
                    <a:pt x="6650417" y="4904937"/>
                  </a:lnTo>
                  <a:cubicBezTo>
                    <a:pt x="6650417" y="3451985"/>
                    <a:pt x="6650417" y="1997944"/>
                    <a:pt x="6650417" y="544993"/>
                  </a:cubicBezTo>
                  <a:lnTo>
                    <a:pt x="6511866" y="544993"/>
                  </a:lnTo>
                  <a:close/>
                </a:path>
              </a:pathLst>
            </a:custGeom>
            <a:blipFill>
              <a:blip r:embed="rId2"/>
              <a:stretch>
                <a:fillRect l="0" t="-844" r="0" b="-84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268311"/>
            <a:ext cx="5499939" cy="4570171"/>
            <a:chOff x="0" y="0"/>
            <a:chExt cx="6656910" cy="553155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656910" cy="5531555"/>
            </a:xfrm>
            <a:custGeom>
              <a:avLst/>
              <a:gdLst/>
              <a:ahLst/>
              <a:cxnLst/>
              <a:rect r="r" b="b" t="t" l="l"/>
              <a:pathLst>
                <a:path h="5531555" w="6656910">
                  <a:moveTo>
                    <a:pt x="6518224" y="553156"/>
                  </a:moveTo>
                  <a:cubicBezTo>
                    <a:pt x="6518224" y="497840"/>
                    <a:pt x="6518224" y="387209"/>
                    <a:pt x="6518224" y="331893"/>
                  </a:cubicBezTo>
                  <a:lnTo>
                    <a:pt x="6379539" y="331893"/>
                  </a:lnTo>
                  <a:lnTo>
                    <a:pt x="6379539" y="221262"/>
                  </a:lnTo>
                  <a:lnTo>
                    <a:pt x="6240853" y="221262"/>
                  </a:lnTo>
                  <a:lnTo>
                    <a:pt x="6240853" y="110631"/>
                  </a:lnTo>
                  <a:cubicBezTo>
                    <a:pt x="6171510" y="110631"/>
                    <a:pt x="6032824" y="110631"/>
                    <a:pt x="5963482" y="110631"/>
                  </a:cubicBezTo>
                  <a:lnTo>
                    <a:pt x="5963482" y="0"/>
                  </a:lnTo>
                  <a:cubicBezTo>
                    <a:pt x="4207721" y="0"/>
                    <a:pt x="2449188" y="0"/>
                    <a:pt x="693428" y="0"/>
                  </a:cubicBezTo>
                  <a:lnTo>
                    <a:pt x="693428" y="110631"/>
                  </a:lnTo>
                  <a:cubicBezTo>
                    <a:pt x="624085" y="110631"/>
                    <a:pt x="485400" y="110631"/>
                    <a:pt x="416057" y="110631"/>
                  </a:cubicBezTo>
                  <a:lnTo>
                    <a:pt x="416057" y="221262"/>
                  </a:lnTo>
                  <a:lnTo>
                    <a:pt x="277371" y="221262"/>
                  </a:lnTo>
                  <a:lnTo>
                    <a:pt x="277371" y="331893"/>
                  </a:lnTo>
                  <a:lnTo>
                    <a:pt x="138686" y="331893"/>
                  </a:lnTo>
                  <a:cubicBezTo>
                    <a:pt x="138686" y="387209"/>
                    <a:pt x="138686" y="497840"/>
                    <a:pt x="138686" y="553156"/>
                  </a:cubicBezTo>
                  <a:lnTo>
                    <a:pt x="0" y="553156"/>
                  </a:lnTo>
                  <a:cubicBezTo>
                    <a:pt x="0" y="2027868"/>
                    <a:pt x="0" y="3503687"/>
                    <a:pt x="0" y="4978400"/>
                  </a:cubicBezTo>
                  <a:lnTo>
                    <a:pt x="138686" y="4978400"/>
                  </a:lnTo>
                  <a:cubicBezTo>
                    <a:pt x="138686" y="5033715"/>
                    <a:pt x="138686" y="5144346"/>
                    <a:pt x="138686" y="5199662"/>
                  </a:cubicBezTo>
                  <a:lnTo>
                    <a:pt x="277371" y="5199662"/>
                  </a:lnTo>
                  <a:lnTo>
                    <a:pt x="277371" y="5310293"/>
                  </a:lnTo>
                  <a:lnTo>
                    <a:pt x="416057" y="5310293"/>
                  </a:lnTo>
                  <a:lnTo>
                    <a:pt x="416057" y="5420924"/>
                  </a:lnTo>
                  <a:cubicBezTo>
                    <a:pt x="485400" y="5420924"/>
                    <a:pt x="624085" y="5420924"/>
                    <a:pt x="693428" y="5420924"/>
                  </a:cubicBezTo>
                  <a:lnTo>
                    <a:pt x="693428" y="5531555"/>
                  </a:lnTo>
                  <a:cubicBezTo>
                    <a:pt x="2449188" y="5531555"/>
                    <a:pt x="4207721" y="5531555"/>
                    <a:pt x="5963482" y="5531555"/>
                  </a:cubicBezTo>
                  <a:lnTo>
                    <a:pt x="5963482" y="5420924"/>
                  </a:lnTo>
                  <a:cubicBezTo>
                    <a:pt x="6032824" y="5420924"/>
                    <a:pt x="6171510" y="5420924"/>
                    <a:pt x="6240853" y="5420924"/>
                  </a:cubicBezTo>
                  <a:lnTo>
                    <a:pt x="6240853" y="5310293"/>
                  </a:lnTo>
                  <a:lnTo>
                    <a:pt x="6379539" y="5310293"/>
                  </a:lnTo>
                  <a:lnTo>
                    <a:pt x="6379539" y="5199662"/>
                  </a:lnTo>
                  <a:lnTo>
                    <a:pt x="6518224" y="5199662"/>
                  </a:lnTo>
                  <a:cubicBezTo>
                    <a:pt x="6518224" y="5144346"/>
                    <a:pt x="6518224" y="5033715"/>
                    <a:pt x="6518224" y="4978400"/>
                  </a:cubicBezTo>
                  <a:lnTo>
                    <a:pt x="6656910" y="4978400"/>
                  </a:lnTo>
                  <a:cubicBezTo>
                    <a:pt x="6656910" y="3503687"/>
                    <a:pt x="6656910" y="2027868"/>
                    <a:pt x="6656910" y="553156"/>
                  </a:cubicBezTo>
                  <a:lnTo>
                    <a:pt x="6518224" y="553156"/>
                  </a:lnTo>
                  <a:close/>
                </a:path>
              </a:pathLst>
            </a:custGeom>
            <a:blipFill>
              <a:blip r:embed="rId3"/>
              <a:stretch>
                <a:fillRect l="0" t="-143" r="0" b="-143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5200650"/>
            <a:ext cx="5497120" cy="5177146"/>
            <a:chOff x="0" y="0"/>
            <a:chExt cx="7313335" cy="68876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313334" cy="6887642"/>
            </a:xfrm>
            <a:custGeom>
              <a:avLst/>
              <a:gdLst/>
              <a:ahLst/>
              <a:cxnLst/>
              <a:rect r="r" b="b" t="t" l="l"/>
              <a:pathLst>
                <a:path h="6887642" w="7313334">
                  <a:moveTo>
                    <a:pt x="7160974" y="688764"/>
                  </a:moveTo>
                  <a:cubicBezTo>
                    <a:pt x="7160974" y="619888"/>
                    <a:pt x="7160974" y="482135"/>
                    <a:pt x="7160974" y="413259"/>
                  </a:cubicBezTo>
                  <a:lnTo>
                    <a:pt x="7008613" y="413259"/>
                  </a:lnTo>
                  <a:lnTo>
                    <a:pt x="7008613" y="275506"/>
                  </a:lnTo>
                  <a:lnTo>
                    <a:pt x="6856251" y="275506"/>
                  </a:lnTo>
                  <a:lnTo>
                    <a:pt x="6856251" y="137753"/>
                  </a:lnTo>
                  <a:cubicBezTo>
                    <a:pt x="6780071" y="137753"/>
                    <a:pt x="6627709" y="137753"/>
                    <a:pt x="6551529" y="137753"/>
                  </a:cubicBezTo>
                  <a:lnTo>
                    <a:pt x="6551529" y="0"/>
                  </a:lnTo>
                  <a:cubicBezTo>
                    <a:pt x="4622637" y="0"/>
                    <a:pt x="2690698" y="0"/>
                    <a:pt x="761806" y="0"/>
                  </a:cubicBezTo>
                  <a:lnTo>
                    <a:pt x="761806" y="137753"/>
                  </a:lnTo>
                  <a:cubicBezTo>
                    <a:pt x="685625" y="137753"/>
                    <a:pt x="533264" y="137753"/>
                    <a:pt x="457083" y="137753"/>
                  </a:cubicBezTo>
                  <a:lnTo>
                    <a:pt x="457083" y="275506"/>
                  </a:lnTo>
                  <a:lnTo>
                    <a:pt x="304722" y="275506"/>
                  </a:lnTo>
                  <a:lnTo>
                    <a:pt x="304722" y="413259"/>
                  </a:lnTo>
                  <a:lnTo>
                    <a:pt x="152361" y="413259"/>
                  </a:lnTo>
                  <a:cubicBezTo>
                    <a:pt x="152361" y="482135"/>
                    <a:pt x="152361" y="619888"/>
                    <a:pt x="152361" y="688764"/>
                  </a:cubicBezTo>
                  <a:lnTo>
                    <a:pt x="0" y="688764"/>
                  </a:lnTo>
                  <a:cubicBezTo>
                    <a:pt x="0" y="2525010"/>
                    <a:pt x="0" y="4362633"/>
                    <a:pt x="0" y="6198878"/>
                  </a:cubicBezTo>
                  <a:lnTo>
                    <a:pt x="152361" y="6198878"/>
                  </a:lnTo>
                  <a:cubicBezTo>
                    <a:pt x="152361" y="6267754"/>
                    <a:pt x="152361" y="6405507"/>
                    <a:pt x="152361" y="6474383"/>
                  </a:cubicBezTo>
                  <a:lnTo>
                    <a:pt x="304722" y="6474383"/>
                  </a:lnTo>
                  <a:lnTo>
                    <a:pt x="304722" y="6612137"/>
                  </a:lnTo>
                  <a:lnTo>
                    <a:pt x="457083" y="6612137"/>
                  </a:lnTo>
                  <a:lnTo>
                    <a:pt x="457083" y="6749890"/>
                  </a:lnTo>
                  <a:cubicBezTo>
                    <a:pt x="533264" y="6749890"/>
                    <a:pt x="685625" y="6749890"/>
                    <a:pt x="761806" y="6749890"/>
                  </a:cubicBezTo>
                  <a:lnTo>
                    <a:pt x="761806" y="6887642"/>
                  </a:lnTo>
                  <a:cubicBezTo>
                    <a:pt x="2690698" y="6887642"/>
                    <a:pt x="4622637" y="6887642"/>
                    <a:pt x="6551529" y="6887642"/>
                  </a:cubicBezTo>
                  <a:lnTo>
                    <a:pt x="6551529" y="6749890"/>
                  </a:lnTo>
                  <a:cubicBezTo>
                    <a:pt x="6627709" y="6749890"/>
                    <a:pt x="6780071" y="6749890"/>
                    <a:pt x="6856251" y="6749890"/>
                  </a:cubicBezTo>
                  <a:lnTo>
                    <a:pt x="6856251" y="6612137"/>
                  </a:lnTo>
                  <a:lnTo>
                    <a:pt x="7008613" y="6612137"/>
                  </a:lnTo>
                  <a:lnTo>
                    <a:pt x="7008613" y="6474383"/>
                  </a:lnTo>
                  <a:lnTo>
                    <a:pt x="7160974" y="6474383"/>
                  </a:lnTo>
                  <a:cubicBezTo>
                    <a:pt x="7160974" y="6405507"/>
                    <a:pt x="7160974" y="6267754"/>
                    <a:pt x="7160974" y="6198878"/>
                  </a:cubicBezTo>
                  <a:lnTo>
                    <a:pt x="7313334" y="6198878"/>
                  </a:lnTo>
                  <a:cubicBezTo>
                    <a:pt x="7313334" y="4362633"/>
                    <a:pt x="7313334" y="2525009"/>
                    <a:pt x="7313334" y="688764"/>
                  </a:cubicBezTo>
                  <a:lnTo>
                    <a:pt x="7160974" y="688764"/>
                  </a:lnTo>
                  <a:close/>
                </a:path>
              </a:pathLst>
            </a:custGeom>
            <a:blipFill>
              <a:blip r:embed="rId4"/>
              <a:stretch>
                <a:fillRect l="-12786" t="0" r="-12786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0" y="4838482"/>
            <a:ext cx="5497120" cy="1097387"/>
            <a:chOff x="0" y="0"/>
            <a:chExt cx="7329494" cy="1463183"/>
          </a:xfrm>
        </p:grpSpPr>
        <p:sp>
          <p:nvSpPr>
            <p:cNvPr name="AutoShape 9" id="9"/>
            <p:cNvSpPr/>
            <p:nvPr/>
          </p:nvSpPr>
          <p:spPr>
            <a:xfrm rot="0">
              <a:off x="3395" y="975455"/>
              <a:ext cx="982246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0" id="10"/>
            <p:cNvSpPr/>
            <p:nvPr/>
          </p:nvSpPr>
          <p:spPr>
            <a:xfrm rot="0">
              <a:off x="982246" y="0"/>
              <a:ext cx="487728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1" id="11"/>
            <p:cNvSpPr/>
            <p:nvPr/>
          </p:nvSpPr>
          <p:spPr>
            <a:xfrm rot="0">
              <a:off x="0" y="487728"/>
              <a:ext cx="487728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12" id="12"/>
            <p:cNvSpPr/>
            <p:nvPr/>
          </p:nvSpPr>
          <p:spPr>
            <a:xfrm rot="0">
              <a:off x="1957701" y="487728"/>
              <a:ext cx="487728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3" id="13"/>
            <p:cNvSpPr/>
            <p:nvPr/>
          </p:nvSpPr>
          <p:spPr>
            <a:xfrm rot="0">
              <a:off x="1469973" y="487728"/>
              <a:ext cx="487728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14" id="14"/>
            <p:cNvSpPr/>
            <p:nvPr/>
          </p:nvSpPr>
          <p:spPr>
            <a:xfrm rot="0">
              <a:off x="2933156" y="975455"/>
              <a:ext cx="975455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5" id="15"/>
            <p:cNvSpPr/>
            <p:nvPr/>
          </p:nvSpPr>
          <p:spPr>
            <a:xfrm rot="0">
              <a:off x="4887461" y="975455"/>
              <a:ext cx="982246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6" id="16"/>
            <p:cNvSpPr/>
            <p:nvPr/>
          </p:nvSpPr>
          <p:spPr>
            <a:xfrm rot="0">
              <a:off x="4399734" y="0"/>
              <a:ext cx="487728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7" id="17"/>
            <p:cNvSpPr/>
            <p:nvPr/>
          </p:nvSpPr>
          <p:spPr>
            <a:xfrm rot="0">
              <a:off x="5866311" y="0"/>
              <a:ext cx="487728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8" id="18"/>
            <p:cNvSpPr/>
            <p:nvPr/>
          </p:nvSpPr>
          <p:spPr>
            <a:xfrm rot="0">
              <a:off x="4884066" y="487728"/>
              <a:ext cx="487728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19" id="19"/>
            <p:cNvSpPr/>
            <p:nvPr/>
          </p:nvSpPr>
          <p:spPr>
            <a:xfrm rot="0">
              <a:off x="4399734" y="975455"/>
              <a:ext cx="487728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20" id="20"/>
            <p:cNvSpPr/>
            <p:nvPr/>
          </p:nvSpPr>
          <p:spPr>
            <a:xfrm rot="0">
              <a:off x="3420883" y="0"/>
              <a:ext cx="487728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21" id="21"/>
            <p:cNvSpPr/>
            <p:nvPr/>
          </p:nvSpPr>
          <p:spPr>
            <a:xfrm rot="0">
              <a:off x="6841766" y="487728"/>
              <a:ext cx="487728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2" id="22"/>
            <p:cNvSpPr/>
            <p:nvPr/>
          </p:nvSpPr>
          <p:spPr>
            <a:xfrm rot="0">
              <a:off x="6354039" y="487728"/>
              <a:ext cx="487728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23" id="23"/>
            <p:cNvSpPr/>
            <p:nvPr/>
          </p:nvSpPr>
          <p:spPr>
            <a:xfrm rot="0">
              <a:off x="2445428" y="487728"/>
              <a:ext cx="975455" cy="487728"/>
            </a:xfrm>
            <a:prstGeom prst="rect">
              <a:avLst/>
            </a:prstGeom>
            <a:solidFill>
              <a:srgbClr val="92A0B4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793426" y="-19050"/>
            <a:ext cx="5494574" cy="5095875"/>
            <a:chOff x="0" y="0"/>
            <a:chExt cx="6210681" cy="576002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210681" cy="5760020"/>
            </a:xfrm>
            <a:custGeom>
              <a:avLst/>
              <a:gdLst/>
              <a:ahLst/>
              <a:cxnLst/>
              <a:rect r="r" b="b" t="t" l="l"/>
              <a:pathLst>
                <a:path h="5760020" w="6210681">
                  <a:moveTo>
                    <a:pt x="6081292" y="576002"/>
                  </a:moveTo>
                  <a:cubicBezTo>
                    <a:pt x="6081292" y="518402"/>
                    <a:pt x="6081292" y="403201"/>
                    <a:pt x="6081292" y="345601"/>
                  </a:cubicBezTo>
                  <a:lnTo>
                    <a:pt x="5951903" y="345601"/>
                  </a:lnTo>
                  <a:lnTo>
                    <a:pt x="5951903" y="230401"/>
                  </a:lnTo>
                  <a:lnTo>
                    <a:pt x="5822514" y="230401"/>
                  </a:lnTo>
                  <a:lnTo>
                    <a:pt x="5822514" y="115200"/>
                  </a:lnTo>
                  <a:cubicBezTo>
                    <a:pt x="5757819" y="115200"/>
                    <a:pt x="5628430" y="115200"/>
                    <a:pt x="5563735" y="115200"/>
                  </a:cubicBezTo>
                  <a:lnTo>
                    <a:pt x="5563735" y="0"/>
                  </a:lnTo>
                  <a:cubicBezTo>
                    <a:pt x="3925668" y="0"/>
                    <a:pt x="2285013" y="0"/>
                    <a:pt x="646946" y="0"/>
                  </a:cubicBezTo>
                  <a:lnTo>
                    <a:pt x="646946" y="115200"/>
                  </a:lnTo>
                  <a:cubicBezTo>
                    <a:pt x="582251" y="115200"/>
                    <a:pt x="452862" y="115200"/>
                    <a:pt x="388168" y="115200"/>
                  </a:cubicBezTo>
                  <a:lnTo>
                    <a:pt x="388168" y="230401"/>
                  </a:lnTo>
                  <a:lnTo>
                    <a:pt x="258778" y="230401"/>
                  </a:lnTo>
                  <a:lnTo>
                    <a:pt x="258778" y="345601"/>
                  </a:lnTo>
                  <a:lnTo>
                    <a:pt x="129389" y="345601"/>
                  </a:lnTo>
                  <a:cubicBezTo>
                    <a:pt x="129389" y="403201"/>
                    <a:pt x="129389" y="518402"/>
                    <a:pt x="129389" y="576002"/>
                  </a:cubicBezTo>
                  <a:lnTo>
                    <a:pt x="0" y="576002"/>
                  </a:lnTo>
                  <a:cubicBezTo>
                    <a:pt x="0" y="2111623"/>
                    <a:pt x="0" y="3648397"/>
                    <a:pt x="0" y="5184018"/>
                  </a:cubicBezTo>
                  <a:lnTo>
                    <a:pt x="129389" y="5184018"/>
                  </a:lnTo>
                  <a:cubicBezTo>
                    <a:pt x="129389" y="5241618"/>
                    <a:pt x="129389" y="5356819"/>
                    <a:pt x="129389" y="5414419"/>
                  </a:cubicBezTo>
                  <a:lnTo>
                    <a:pt x="258778" y="5414419"/>
                  </a:lnTo>
                  <a:lnTo>
                    <a:pt x="258778" y="5529619"/>
                  </a:lnTo>
                  <a:lnTo>
                    <a:pt x="388168" y="5529619"/>
                  </a:lnTo>
                  <a:lnTo>
                    <a:pt x="388168" y="5644820"/>
                  </a:lnTo>
                  <a:cubicBezTo>
                    <a:pt x="452862" y="5644820"/>
                    <a:pt x="582251" y="5644820"/>
                    <a:pt x="646946" y="5644820"/>
                  </a:cubicBezTo>
                  <a:lnTo>
                    <a:pt x="646946" y="5760020"/>
                  </a:lnTo>
                  <a:cubicBezTo>
                    <a:pt x="2285013" y="5760020"/>
                    <a:pt x="3925668" y="5760020"/>
                    <a:pt x="5563735" y="5760020"/>
                  </a:cubicBezTo>
                  <a:lnTo>
                    <a:pt x="5563735" y="5644820"/>
                  </a:lnTo>
                  <a:cubicBezTo>
                    <a:pt x="5628430" y="5644820"/>
                    <a:pt x="5757819" y="5644820"/>
                    <a:pt x="5822514" y="5644820"/>
                  </a:cubicBezTo>
                  <a:lnTo>
                    <a:pt x="5822514" y="5529619"/>
                  </a:lnTo>
                  <a:lnTo>
                    <a:pt x="5951903" y="5529619"/>
                  </a:lnTo>
                  <a:lnTo>
                    <a:pt x="5951903" y="5414419"/>
                  </a:lnTo>
                  <a:lnTo>
                    <a:pt x="6081292" y="5414419"/>
                  </a:lnTo>
                  <a:cubicBezTo>
                    <a:pt x="6081292" y="5356819"/>
                    <a:pt x="6081292" y="5241618"/>
                    <a:pt x="6081292" y="5184018"/>
                  </a:cubicBezTo>
                  <a:lnTo>
                    <a:pt x="6210681" y="5184018"/>
                  </a:lnTo>
                  <a:cubicBezTo>
                    <a:pt x="6210681" y="3648397"/>
                    <a:pt x="6210681" y="2111623"/>
                    <a:pt x="6210681" y="576002"/>
                  </a:cubicBezTo>
                  <a:lnTo>
                    <a:pt x="6081292" y="576002"/>
                  </a:lnTo>
                  <a:close/>
                </a:path>
              </a:pathLst>
            </a:custGeom>
            <a:blipFill>
              <a:blip r:embed="rId5"/>
              <a:stretch>
                <a:fillRect l="0" t="-3911" r="0" b="-3911"/>
              </a:stretch>
            </a:blip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2793426" y="4631362"/>
            <a:ext cx="5494574" cy="1138576"/>
            <a:chOff x="0" y="0"/>
            <a:chExt cx="7326099" cy="1518101"/>
          </a:xfrm>
        </p:grpSpPr>
        <p:sp>
          <p:nvSpPr>
            <p:cNvPr name="AutoShape 27" id="27"/>
            <p:cNvSpPr/>
            <p:nvPr/>
          </p:nvSpPr>
          <p:spPr>
            <a:xfrm rot="0">
              <a:off x="5371793" y="1012068"/>
              <a:ext cx="975455" cy="506034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8" id="28"/>
            <p:cNvSpPr/>
            <p:nvPr/>
          </p:nvSpPr>
          <p:spPr>
            <a:xfrm rot="0">
              <a:off x="6838371" y="0"/>
              <a:ext cx="487728" cy="506034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9" id="29"/>
            <p:cNvSpPr/>
            <p:nvPr/>
          </p:nvSpPr>
          <p:spPr>
            <a:xfrm rot="0">
              <a:off x="6838371" y="1012068"/>
              <a:ext cx="487728" cy="506034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30" id="30"/>
            <p:cNvSpPr/>
            <p:nvPr/>
          </p:nvSpPr>
          <p:spPr>
            <a:xfrm rot="0">
              <a:off x="6342121" y="0"/>
              <a:ext cx="487728" cy="506034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31" id="31"/>
            <p:cNvSpPr/>
            <p:nvPr/>
          </p:nvSpPr>
          <p:spPr>
            <a:xfrm rot="0">
              <a:off x="4884066" y="506034"/>
              <a:ext cx="975455" cy="506034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32" id="32"/>
            <p:cNvSpPr/>
            <p:nvPr/>
          </p:nvSpPr>
          <p:spPr>
            <a:xfrm rot="0">
              <a:off x="487728" y="1012068"/>
              <a:ext cx="975455" cy="506034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3" id="33"/>
            <p:cNvSpPr/>
            <p:nvPr/>
          </p:nvSpPr>
          <p:spPr>
            <a:xfrm rot="0">
              <a:off x="1954305" y="988068"/>
              <a:ext cx="982246" cy="506034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4" id="34"/>
            <p:cNvSpPr/>
            <p:nvPr/>
          </p:nvSpPr>
          <p:spPr>
            <a:xfrm rot="0">
              <a:off x="1954305" y="0"/>
              <a:ext cx="487728" cy="506034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5" id="35"/>
            <p:cNvSpPr/>
            <p:nvPr/>
          </p:nvSpPr>
          <p:spPr>
            <a:xfrm rot="0">
              <a:off x="4396338" y="0"/>
              <a:ext cx="487728" cy="506034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6" id="36"/>
            <p:cNvSpPr/>
            <p:nvPr/>
          </p:nvSpPr>
          <p:spPr>
            <a:xfrm rot="0">
              <a:off x="2438638" y="506034"/>
              <a:ext cx="487728" cy="506034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37" id="37"/>
            <p:cNvSpPr/>
            <p:nvPr/>
          </p:nvSpPr>
          <p:spPr>
            <a:xfrm rot="0">
              <a:off x="975455" y="0"/>
              <a:ext cx="487728" cy="506034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38" id="38"/>
            <p:cNvSpPr/>
            <p:nvPr/>
          </p:nvSpPr>
          <p:spPr>
            <a:xfrm rot="0">
              <a:off x="4396338" y="506034"/>
              <a:ext cx="487728" cy="506034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9" id="39"/>
            <p:cNvSpPr/>
            <p:nvPr/>
          </p:nvSpPr>
          <p:spPr>
            <a:xfrm rot="0">
              <a:off x="3908611" y="506034"/>
              <a:ext cx="487728" cy="506034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0" id="40"/>
            <p:cNvSpPr/>
            <p:nvPr/>
          </p:nvSpPr>
          <p:spPr>
            <a:xfrm rot="0">
              <a:off x="0" y="506034"/>
              <a:ext cx="975455" cy="506034"/>
            </a:xfrm>
            <a:prstGeom prst="rect">
              <a:avLst/>
            </a:prstGeom>
            <a:solidFill>
              <a:srgbClr val="92A0B4"/>
            </a:solidFill>
          </p:spPr>
        </p:sp>
      </p:grpSp>
      <p:grpSp>
        <p:nvGrpSpPr>
          <p:cNvPr name="Group 41" id="41"/>
          <p:cNvGrpSpPr/>
          <p:nvPr/>
        </p:nvGrpSpPr>
        <p:grpSpPr>
          <a:xfrm rot="0">
            <a:off x="5499939" y="-449687"/>
            <a:ext cx="6913738" cy="1097387"/>
            <a:chOff x="0" y="0"/>
            <a:chExt cx="9218317" cy="1463183"/>
          </a:xfrm>
        </p:grpSpPr>
        <p:sp>
          <p:nvSpPr>
            <p:cNvPr name="AutoShape 42" id="42"/>
            <p:cNvSpPr/>
            <p:nvPr/>
          </p:nvSpPr>
          <p:spPr>
            <a:xfrm rot="0">
              <a:off x="4270" y="975455"/>
              <a:ext cx="1235372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3" id="43"/>
            <p:cNvSpPr/>
            <p:nvPr/>
          </p:nvSpPr>
          <p:spPr>
            <a:xfrm rot="0">
              <a:off x="1235372" y="0"/>
              <a:ext cx="613416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4" id="44"/>
            <p:cNvSpPr/>
            <p:nvPr/>
          </p:nvSpPr>
          <p:spPr>
            <a:xfrm rot="0">
              <a:off x="0" y="487728"/>
              <a:ext cx="613416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45" id="45"/>
            <p:cNvSpPr/>
            <p:nvPr/>
          </p:nvSpPr>
          <p:spPr>
            <a:xfrm rot="0">
              <a:off x="2462204" y="487728"/>
              <a:ext cx="613416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6" id="46"/>
            <p:cNvSpPr/>
            <p:nvPr/>
          </p:nvSpPr>
          <p:spPr>
            <a:xfrm rot="0">
              <a:off x="1848788" y="487728"/>
              <a:ext cx="613416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47" id="47"/>
            <p:cNvSpPr/>
            <p:nvPr/>
          </p:nvSpPr>
          <p:spPr>
            <a:xfrm rot="0">
              <a:off x="3689035" y="975455"/>
              <a:ext cx="1226831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8" id="48"/>
            <p:cNvSpPr/>
            <p:nvPr/>
          </p:nvSpPr>
          <p:spPr>
            <a:xfrm rot="0">
              <a:off x="6146968" y="975455"/>
              <a:ext cx="1235372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49" id="49"/>
            <p:cNvSpPr/>
            <p:nvPr/>
          </p:nvSpPr>
          <p:spPr>
            <a:xfrm rot="0">
              <a:off x="5533553" y="0"/>
              <a:ext cx="613416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50" id="50"/>
            <p:cNvSpPr/>
            <p:nvPr/>
          </p:nvSpPr>
          <p:spPr>
            <a:xfrm rot="0">
              <a:off x="7378070" y="0"/>
              <a:ext cx="613416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51" id="51"/>
            <p:cNvSpPr/>
            <p:nvPr/>
          </p:nvSpPr>
          <p:spPr>
            <a:xfrm rot="0">
              <a:off x="6142698" y="487728"/>
              <a:ext cx="613416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52" id="52"/>
            <p:cNvSpPr/>
            <p:nvPr/>
          </p:nvSpPr>
          <p:spPr>
            <a:xfrm rot="0">
              <a:off x="5533553" y="975455"/>
              <a:ext cx="613416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53" id="53"/>
            <p:cNvSpPr/>
            <p:nvPr/>
          </p:nvSpPr>
          <p:spPr>
            <a:xfrm rot="0">
              <a:off x="4302451" y="0"/>
              <a:ext cx="613416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54" id="54"/>
            <p:cNvSpPr/>
            <p:nvPr/>
          </p:nvSpPr>
          <p:spPr>
            <a:xfrm rot="0">
              <a:off x="8604902" y="487728"/>
              <a:ext cx="613416" cy="487728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55" id="55"/>
            <p:cNvSpPr/>
            <p:nvPr/>
          </p:nvSpPr>
          <p:spPr>
            <a:xfrm rot="0">
              <a:off x="7991486" y="487728"/>
              <a:ext cx="613416" cy="487728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56" id="56"/>
            <p:cNvSpPr/>
            <p:nvPr/>
          </p:nvSpPr>
          <p:spPr>
            <a:xfrm rot="0">
              <a:off x="3075619" y="487728"/>
              <a:ext cx="1226831" cy="487728"/>
            </a:xfrm>
            <a:prstGeom prst="rect">
              <a:avLst/>
            </a:prstGeom>
            <a:solidFill>
              <a:srgbClr val="92A0B4"/>
            </a:solidFill>
          </p:spPr>
        </p:sp>
      </p:grpSp>
      <p:sp>
        <p:nvSpPr>
          <p:cNvPr name="Freeform 57" id="57"/>
          <p:cNvSpPr/>
          <p:nvPr/>
        </p:nvSpPr>
        <p:spPr>
          <a:xfrm flipH="false" flipV="false" rot="0">
            <a:off x="12413677" y="251337"/>
            <a:ext cx="759499" cy="759499"/>
          </a:xfrm>
          <a:custGeom>
            <a:avLst/>
            <a:gdLst/>
            <a:ahLst/>
            <a:cxnLst/>
            <a:rect r="r" b="b" t="t" l="l"/>
            <a:pathLst>
              <a:path h="759499" w="759499">
                <a:moveTo>
                  <a:pt x="0" y="0"/>
                </a:moveTo>
                <a:lnTo>
                  <a:pt x="759498" y="0"/>
                </a:lnTo>
                <a:lnTo>
                  <a:pt x="759498" y="759499"/>
                </a:lnTo>
                <a:lnTo>
                  <a:pt x="0" y="75949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8" id="58"/>
          <p:cNvSpPr/>
          <p:nvPr/>
        </p:nvSpPr>
        <p:spPr>
          <a:xfrm flipH="true" flipV="false" rot="0">
            <a:off x="5123756" y="9540271"/>
            <a:ext cx="746729" cy="746729"/>
          </a:xfrm>
          <a:custGeom>
            <a:avLst/>
            <a:gdLst/>
            <a:ahLst/>
            <a:cxnLst/>
            <a:rect r="r" b="b" t="t" l="l"/>
            <a:pathLst>
              <a:path h="746729" w="746729">
                <a:moveTo>
                  <a:pt x="746729" y="0"/>
                </a:moveTo>
                <a:lnTo>
                  <a:pt x="0" y="0"/>
                </a:lnTo>
                <a:lnTo>
                  <a:pt x="0" y="746729"/>
                </a:lnTo>
                <a:lnTo>
                  <a:pt x="746729" y="746729"/>
                </a:lnTo>
                <a:lnTo>
                  <a:pt x="746729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9" id="59"/>
          <p:cNvSpPr/>
          <p:nvPr/>
        </p:nvSpPr>
        <p:spPr>
          <a:xfrm flipH="true" flipV="false" rot="0">
            <a:off x="4753210" y="-105054"/>
            <a:ext cx="746729" cy="746729"/>
          </a:xfrm>
          <a:custGeom>
            <a:avLst/>
            <a:gdLst/>
            <a:ahLst/>
            <a:cxnLst/>
            <a:rect r="r" b="b" t="t" l="l"/>
            <a:pathLst>
              <a:path h="746729" w="746729">
                <a:moveTo>
                  <a:pt x="746729" y="0"/>
                </a:moveTo>
                <a:lnTo>
                  <a:pt x="0" y="0"/>
                </a:lnTo>
                <a:lnTo>
                  <a:pt x="0" y="746729"/>
                </a:lnTo>
                <a:lnTo>
                  <a:pt x="746729" y="746729"/>
                </a:lnTo>
                <a:lnTo>
                  <a:pt x="746729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0" id="60"/>
          <p:cNvSpPr txBox="true"/>
          <p:nvPr/>
        </p:nvSpPr>
        <p:spPr>
          <a:xfrm rot="0">
            <a:off x="6504831" y="3871977"/>
            <a:ext cx="5370121" cy="5915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334"/>
              </a:lnSpc>
            </a:pPr>
            <a:r>
              <a:rPr lang="en-US" sz="2381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This gallery showcases the </a:t>
            </a:r>
            <a:r>
              <a:rPr lang="en-US" b="true" sz="2381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performance metrics</a:t>
            </a:r>
            <a:r>
              <a:rPr lang="en-US" sz="2381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dashboard, highlighting key indicators of success including a high accuracy and ROC-AUC score. The performance on recall may seem low, but with less than 2% of proposed bills passing, it is already very hard to predict passage with the limited information provided to the early-stage and new bill models.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6527776" y="1681162"/>
            <a:ext cx="5324230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720"/>
              </a:lnSpc>
            </a:pPr>
            <a:r>
              <a:rPr lang="en-US" b="true" sz="5600" spc="112">
                <a:solidFill>
                  <a:srgbClr val="FFFFFF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Model Performance</a:t>
            </a:r>
          </a:p>
        </p:txBody>
      </p:sp>
      <p:grpSp>
        <p:nvGrpSpPr>
          <p:cNvPr name="Group 62" id="62"/>
          <p:cNvGrpSpPr/>
          <p:nvPr/>
        </p:nvGrpSpPr>
        <p:grpSpPr>
          <a:xfrm rot="0">
            <a:off x="12494804" y="9652099"/>
            <a:ext cx="5860370" cy="648196"/>
            <a:chOff x="0" y="0"/>
            <a:chExt cx="7813826" cy="864262"/>
          </a:xfrm>
        </p:grpSpPr>
        <p:sp>
          <p:nvSpPr>
            <p:cNvPr name="AutoShape 63" id="63"/>
            <p:cNvSpPr/>
            <p:nvPr/>
          </p:nvSpPr>
          <p:spPr>
            <a:xfrm rot="0">
              <a:off x="6838371" y="0"/>
              <a:ext cx="487728" cy="432131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64" id="64"/>
            <p:cNvSpPr/>
            <p:nvPr/>
          </p:nvSpPr>
          <p:spPr>
            <a:xfrm rot="0">
              <a:off x="5859521" y="0"/>
              <a:ext cx="487728" cy="432131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65" id="65"/>
            <p:cNvSpPr/>
            <p:nvPr/>
          </p:nvSpPr>
          <p:spPr>
            <a:xfrm rot="0">
              <a:off x="4884066" y="432131"/>
              <a:ext cx="975455" cy="432131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66" id="66"/>
            <p:cNvSpPr/>
            <p:nvPr/>
          </p:nvSpPr>
          <p:spPr>
            <a:xfrm rot="0">
              <a:off x="1954305" y="0"/>
              <a:ext cx="487728" cy="432131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67" id="67"/>
            <p:cNvSpPr/>
            <p:nvPr/>
          </p:nvSpPr>
          <p:spPr>
            <a:xfrm rot="0">
              <a:off x="3420883" y="0"/>
              <a:ext cx="487728" cy="432131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68" id="68"/>
            <p:cNvSpPr/>
            <p:nvPr/>
          </p:nvSpPr>
          <p:spPr>
            <a:xfrm rot="0">
              <a:off x="2438638" y="432131"/>
              <a:ext cx="487728" cy="432131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69" id="69"/>
            <p:cNvSpPr/>
            <p:nvPr/>
          </p:nvSpPr>
          <p:spPr>
            <a:xfrm rot="0">
              <a:off x="975455" y="0"/>
              <a:ext cx="487728" cy="432131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70" id="70"/>
            <p:cNvSpPr/>
            <p:nvPr/>
          </p:nvSpPr>
          <p:spPr>
            <a:xfrm rot="0">
              <a:off x="4396338" y="432131"/>
              <a:ext cx="487728" cy="432131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71" id="71"/>
            <p:cNvSpPr/>
            <p:nvPr/>
          </p:nvSpPr>
          <p:spPr>
            <a:xfrm rot="0">
              <a:off x="3908611" y="432131"/>
              <a:ext cx="487728" cy="432131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72" id="72"/>
            <p:cNvSpPr/>
            <p:nvPr/>
          </p:nvSpPr>
          <p:spPr>
            <a:xfrm rot="0">
              <a:off x="0" y="432131"/>
              <a:ext cx="975455" cy="432131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73" id="73"/>
            <p:cNvSpPr/>
            <p:nvPr/>
          </p:nvSpPr>
          <p:spPr>
            <a:xfrm rot="0">
              <a:off x="7326099" y="0"/>
              <a:ext cx="487728" cy="432131"/>
            </a:xfrm>
            <a:prstGeom prst="rect">
              <a:avLst/>
            </a:prstGeom>
            <a:solidFill>
              <a:srgbClr val="6DE17B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313345" y="0"/>
            <a:ext cx="6974655" cy="10287000"/>
            <a:chOff x="0" y="0"/>
            <a:chExt cx="6571245" cy="96920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571245" cy="9692007"/>
            </a:xfrm>
            <a:custGeom>
              <a:avLst/>
              <a:gdLst/>
              <a:ahLst/>
              <a:cxnLst/>
              <a:rect r="r" b="b" t="t" l="l"/>
              <a:pathLst>
                <a:path h="9692007" w="6571245">
                  <a:moveTo>
                    <a:pt x="6439820" y="0"/>
                  </a:moveTo>
                  <a:cubicBezTo>
                    <a:pt x="5214941" y="0"/>
                    <a:pt x="3984803" y="0"/>
                    <a:pt x="2759923" y="0"/>
                  </a:cubicBezTo>
                  <a:cubicBezTo>
                    <a:pt x="2759923" y="96920"/>
                    <a:pt x="2759923" y="290760"/>
                    <a:pt x="2759923" y="387680"/>
                  </a:cubicBezTo>
                  <a:lnTo>
                    <a:pt x="2628498" y="387680"/>
                  </a:lnTo>
                  <a:cubicBezTo>
                    <a:pt x="2628498" y="484600"/>
                    <a:pt x="2628498" y="678440"/>
                    <a:pt x="2628498" y="775361"/>
                  </a:cubicBezTo>
                  <a:lnTo>
                    <a:pt x="2497073" y="775361"/>
                  </a:lnTo>
                  <a:cubicBezTo>
                    <a:pt x="2497073" y="947878"/>
                    <a:pt x="2497073" y="1184363"/>
                    <a:pt x="2497073" y="1356881"/>
                  </a:cubicBezTo>
                  <a:lnTo>
                    <a:pt x="2365648" y="1356881"/>
                  </a:lnTo>
                  <a:cubicBezTo>
                    <a:pt x="2365648" y="1453801"/>
                    <a:pt x="2365648" y="1647641"/>
                    <a:pt x="2365648" y="1744561"/>
                  </a:cubicBezTo>
                  <a:lnTo>
                    <a:pt x="2234223" y="1744561"/>
                  </a:lnTo>
                  <a:cubicBezTo>
                    <a:pt x="2234223" y="1841481"/>
                    <a:pt x="2234223" y="2035321"/>
                    <a:pt x="2234223" y="2132241"/>
                  </a:cubicBezTo>
                  <a:lnTo>
                    <a:pt x="2102798" y="2132241"/>
                  </a:lnTo>
                  <a:cubicBezTo>
                    <a:pt x="2102798" y="2304759"/>
                    <a:pt x="2102798" y="2541244"/>
                    <a:pt x="2102798" y="2713762"/>
                  </a:cubicBezTo>
                  <a:lnTo>
                    <a:pt x="1971374" y="2713762"/>
                  </a:lnTo>
                  <a:cubicBezTo>
                    <a:pt x="1971374" y="2810682"/>
                    <a:pt x="1971374" y="3004522"/>
                    <a:pt x="1971374" y="3101442"/>
                  </a:cubicBezTo>
                  <a:lnTo>
                    <a:pt x="1839949" y="3101442"/>
                  </a:lnTo>
                  <a:cubicBezTo>
                    <a:pt x="1839949" y="3198362"/>
                    <a:pt x="1839949" y="3392202"/>
                    <a:pt x="1839949" y="3489122"/>
                  </a:cubicBezTo>
                  <a:lnTo>
                    <a:pt x="1708524" y="3489122"/>
                  </a:lnTo>
                  <a:cubicBezTo>
                    <a:pt x="1708524" y="3661640"/>
                    <a:pt x="1708524" y="3898125"/>
                    <a:pt x="1708524" y="4070643"/>
                  </a:cubicBezTo>
                  <a:lnTo>
                    <a:pt x="1577099" y="4070643"/>
                  </a:lnTo>
                  <a:cubicBezTo>
                    <a:pt x="1577099" y="4167563"/>
                    <a:pt x="1577099" y="4361403"/>
                    <a:pt x="1577099" y="4458323"/>
                  </a:cubicBezTo>
                  <a:lnTo>
                    <a:pt x="1445674" y="4458323"/>
                  </a:lnTo>
                  <a:cubicBezTo>
                    <a:pt x="1445674" y="4630841"/>
                    <a:pt x="1445674" y="4867326"/>
                    <a:pt x="1445674" y="5039844"/>
                  </a:cubicBezTo>
                  <a:lnTo>
                    <a:pt x="1314249" y="5039844"/>
                  </a:lnTo>
                  <a:cubicBezTo>
                    <a:pt x="1314249" y="5136764"/>
                    <a:pt x="1314249" y="5330604"/>
                    <a:pt x="1314249" y="5427524"/>
                  </a:cubicBezTo>
                  <a:lnTo>
                    <a:pt x="1182824" y="5427524"/>
                  </a:lnTo>
                  <a:cubicBezTo>
                    <a:pt x="1182824" y="5600041"/>
                    <a:pt x="1182824" y="5836526"/>
                    <a:pt x="1182824" y="6009044"/>
                  </a:cubicBezTo>
                  <a:lnTo>
                    <a:pt x="1051399" y="6009044"/>
                  </a:lnTo>
                  <a:cubicBezTo>
                    <a:pt x="1051399" y="6105964"/>
                    <a:pt x="1051399" y="6299804"/>
                    <a:pt x="1051399" y="6396724"/>
                  </a:cubicBezTo>
                  <a:lnTo>
                    <a:pt x="919974" y="6396724"/>
                  </a:lnTo>
                  <a:cubicBezTo>
                    <a:pt x="919974" y="6493644"/>
                    <a:pt x="919974" y="6687485"/>
                    <a:pt x="919974" y="6784404"/>
                  </a:cubicBezTo>
                  <a:lnTo>
                    <a:pt x="788549" y="6784404"/>
                  </a:lnTo>
                  <a:cubicBezTo>
                    <a:pt x="788549" y="6956922"/>
                    <a:pt x="788549" y="7193407"/>
                    <a:pt x="788549" y="7365925"/>
                  </a:cubicBezTo>
                  <a:lnTo>
                    <a:pt x="657125" y="7365925"/>
                  </a:lnTo>
                  <a:cubicBezTo>
                    <a:pt x="657125" y="7462845"/>
                    <a:pt x="657125" y="7656685"/>
                    <a:pt x="657125" y="7753605"/>
                  </a:cubicBezTo>
                  <a:lnTo>
                    <a:pt x="525700" y="7753605"/>
                  </a:lnTo>
                  <a:cubicBezTo>
                    <a:pt x="525700" y="7850525"/>
                    <a:pt x="525700" y="8044366"/>
                    <a:pt x="525700" y="8141285"/>
                  </a:cubicBezTo>
                  <a:lnTo>
                    <a:pt x="394275" y="8141285"/>
                  </a:lnTo>
                  <a:cubicBezTo>
                    <a:pt x="394275" y="8313803"/>
                    <a:pt x="394275" y="8550288"/>
                    <a:pt x="394275" y="8722806"/>
                  </a:cubicBezTo>
                  <a:lnTo>
                    <a:pt x="262850" y="8722806"/>
                  </a:lnTo>
                  <a:cubicBezTo>
                    <a:pt x="262850" y="8819726"/>
                    <a:pt x="262850" y="9013566"/>
                    <a:pt x="262850" y="9110486"/>
                  </a:cubicBezTo>
                  <a:lnTo>
                    <a:pt x="131425" y="9110486"/>
                  </a:lnTo>
                  <a:cubicBezTo>
                    <a:pt x="131425" y="9207406"/>
                    <a:pt x="131425" y="9401246"/>
                    <a:pt x="131425" y="9498166"/>
                  </a:cubicBezTo>
                  <a:lnTo>
                    <a:pt x="0" y="9498166"/>
                  </a:lnTo>
                  <a:lnTo>
                    <a:pt x="0" y="9692007"/>
                  </a:lnTo>
                  <a:cubicBezTo>
                    <a:pt x="1356305" y="9692007"/>
                    <a:pt x="2717867" y="9692007"/>
                    <a:pt x="4074172" y="9692007"/>
                  </a:cubicBezTo>
                  <a:lnTo>
                    <a:pt x="4074172" y="9498166"/>
                  </a:lnTo>
                  <a:lnTo>
                    <a:pt x="4205597" y="9498166"/>
                  </a:lnTo>
                  <a:cubicBezTo>
                    <a:pt x="4205597" y="9401246"/>
                    <a:pt x="4205597" y="9207406"/>
                    <a:pt x="4205597" y="9110486"/>
                  </a:cubicBezTo>
                  <a:lnTo>
                    <a:pt x="4337022" y="9110486"/>
                  </a:lnTo>
                  <a:cubicBezTo>
                    <a:pt x="4337022" y="8937968"/>
                    <a:pt x="4337022" y="8701484"/>
                    <a:pt x="4337022" y="8528965"/>
                  </a:cubicBezTo>
                  <a:lnTo>
                    <a:pt x="4468447" y="8528965"/>
                  </a:lnTo>
                  <a:cubicBezTo>
                    <a:pt x="4468447" y="8432046"/>
                    <a:pt x="4468447" y="8238206"/>
                    <a:pt x="4468447" y="8141285"/>
                  </a:cubicBezTo>
                  <a:lnTo>
                    <a:pt x="4599872" y="8141285"/>
                  </a:lnTo>
                  <a:cubicBezTo>
                    <a:pt x="4599872" y="7968768"/>
                    <a:pt x="4599872" y="7732282"/>
                    <a:pt x="4599872" y="7559765"/>
                  </a:cubicBezTo>
                  <a:lnTo>
                    <a:pt x="4731296" y="7559765"/>
                  </a:lnTo>
                  <a:cubicBezTo>
                    <a:pt x="4731296" y="7462845"/>
                    <a:pt x="4731296" y="7269005"/>
                    <a:pt x="4731296" y="7172085"/>
                  </a:cubicBezTo>
                  <a:lnTo>
                    <a:pt x="4862721" y="7172085"/>
                  </a:lnTo>
                  <a:cubicBezTo>
                    <a:pt x="4862721" y="6999567"/>
                    <a:pt x="4862721" y="6763082"/>
                    <a:pt x="4862721" y="6590564"/>
                  </a:cubicBezTo>
                  <a:lnTo>
                    <a:pt x="4994146" y="6590564"/>
                  </a:lnTo>
                  <a:cubicBezTo>
                    <a:pt x="4994146" y="6493644"/>
                    <a:pt x="4994146" y="6299804"/>
                    <a:pt x="4994146" y="6202884"/>
                  </a:cubicBezTo>
                  <a:lnTo>
                    <a:pt x="5125571" y="6202884"/>
                  </a:lnTo>
                  <a:cubicBezTo>
                    <a:pt x="5125571" y="6030366"/>
                    <a:pt x="5125571" y="5793881"/>
                    <a:pt x="5125571" y="5621364"/>
                  </a:cubicBezTo>
                  <a:lnTo>
                    <a:pt x="5256996" y="5621364"/>
                  </a:lnTo>
                  <a:cubicBezTo>
                    <a:pt x="5256996" y="5448846"/>
                    <a:pt x="5256996" y="5212361"/>
                    <a:pt x="5256996" y="5039844"/>
                  </a:cubicBezTo>
                  <a:lnTo>
                    <a:pt x="5388421" y="5039844"/>
                  </a:lnTo>
                  <a:cubicBezTo>
                    <a:pt x="5388421" y="4942923"/>
                    <a:pt x="5388421" y="4749083"/>
                    <a:pt x="5388421" y="4652163"/>
                  </a:cubicBezTo>
                  <a:lnTo>
                    <a:pt x="5519846" y="4652163"/>
                  </a:lnTo>
                  <a:cubicBezTo>
                    <a:pt x="5519846" y="4479646"/>
                    <a:pt x="5519846" y="4243160"/>
                    <a:pt x="5519846" y="4070643"/>
                  </a:cubicBezTo>
                  <a:lnTo>
                    <a:pt x="5651271" y="4070643"/>
                  </a:lnTo>
                  <a:cubicBezTo>
                    <a:pt x="5651271" y="3973723"/>
                    <a:pt x="5651271" y="3779882"/>
                    <a:pt x="5651271" y="3682962"/>
                  </a:cubicBezTo>
                  <a:lnTo>
                    <a:pt x="5782696" y="3682962"/>
                  </a:lnTo>
                  <a:cubicBezTo>
                    <a:pt x="5782696" y="3510445"/>
                    <a:pt x="5782696" y="3273960"/>
                    <a:pt x="5782696" y="3101442"/>
                  </a:cubicBezTo>
                  <a:lnTo>
                    <a:pt x="5914121" y="3101442"/>
                  </a:lnTo>
                  <a:cubicBezTo>
                    <a:pt x="5914121" y="2928925"/>
                    <a:pt x="5914121" y="2692439"/>
                    <a:pt x="5914121" y="2519922"/>
                  </a:cubicBezTo>
                  <a:lnTo>
                    <a:pt x="6045546" y="2519922"/>
                  </a:lnTo>
                  <a:cubicBezTo>
                    <a:pt x="6045546" y="2347404"/>
                    <a:pt x="6045546" y="2110919"/>
                    <a:pt x="6045546" y="1938401"/>
                  </a:cubicBezTo>
                  <a:lnTo>
                    <a:pt x="6176971" y="1938401"/>
                  </a:lnTo>
                  <a:cubicBezTo>
                    <a:pt x="6176971" y="1841481"/>
                    <a:pt x="6176971" y="1647641"/>
                    <a:pt x="6176971" y="1550721"/>
                  </a:cubicBezTo>
                  <a:lnTo>
                    <a:pt x="6308396" y="1550721"/>
                  </a:lnTo>
                  <a:cubicBezTo>
                    <a:pt x="6308396" y="1378203"/>
                    <a:pt x="6308396" y="1141718"/>
                    <a:pt x="6308396" y="969201"/>
                  </a:cubicBezTo>
                  <a:lnTo>
                    <a:pt x="6439820" y="969201"/>
                  </a:lnTo>
                  <a:cubicBezTo>
                    <a:pt x="6439820" y="872281"/>
                    <a:pt x="6439820" y="678440"/>
                    <a:pt x="6439820" y="581520"/>
                  </a:cubicBezTo>
                  <a:lnTo>
                    <a:pt x="6571245" y="581520"/>
                  </a:lnTo>
                  <a:cubicBezTo>
                    <a:pt x="6571245" y="409003"/>
                    <a:pt x="6571245" y="172518"/>
                    <a:pt x="6571245" y="0"/>
                  </a:cubicBezTo>
                  <a:lnTo>
                    <a:pt x="6439820" y="0"/>
                  </a:lnTo>
                  <a:close/>
                </a:path>
              </a:pathLst>
            </a:custGeom>
            <a:blipFill>
              <a:blip r:embed="rId2"/>
              <a:stretch>
                <a:fillRect l="-60480" t="0" r="-6048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-769870"/>
            <a:ext cx="11332395" cy="2263328"/>
            <a:chOff x="0" y="0"/>
            <a:chExt cx="15109860" cy="3017770"/>
          </a:xfrm>
        </p:grpSpPr>
        <p:sp>
          <p:nvSpPr>
            <p:cNvPr name="AutoShape 5" id="5"/>
            <p:cNvSpPr/>
            <p:nvPr/>
          </p:nvSpPr>
          <p:spPr>
            <a:xfrm rot="0">
              <a:off x="11079164" y="2011847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410393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7" id="7"/>
            <p:cNvSpPr/>
            <p:nvPr/>
          </p:nvSpPr>
          <p:spPr>
            <a:xfrm rot="0">
              <a:off x="14103937" y="2011847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8" id="8"/>
            <p:cNvSpPr/>
            <p:nvPr/>
          </p:nvSpPr>
          <p:spPr>
            <a:xfrm rot="0">
              <a:off x="1208508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9" id="9"/>
            <p:cNvSpPr/>
            <p:nvPr/>
          </p:nvSpPr>
          <p:spPr>
            <a:xfrm rot="0">
              <a:off x="10073240" y="1005923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0" id="10"/>
            <p:cNvSpPr/>
            <p:nvPr/>
          </p:nvSpPr>
          <p:spPr>
            <a:xfrm rot="0">
              <a:off x="1005923" y="2011847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1" id="11"/>
            <p:cNvSpPr/>
            <p:nvPr/>
          </p:nvSpPr>
          <p:spPr>
            <a:xfrm rot="0">
              <a:off x="5036620" y="2011847"/>
              <a:ext cx="2025852" cy="1005923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2" id="12"/>
            <p:cNvSpPr/>
            <p:nvPr/>
          </p:nvSpPr>
          <p:spPr>
            <a:xfrm rot="0">
              <a:off x="403069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3" id="13"/>
            <p:cNvSpPr/>
            <p:nvPr/>
          </p:nvSpPr>
          <p:spPr>
            <a:xfrm rot="0">
              <a:off x="7055470" y="0"/>
              <a:ext cx="1005923" cy="1005923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4" id="14"/>
            <p:cNvSpPr/>
            <p:nvPr/>
          </p:nvSpPr>
          <p:spPr>
            <a:xfrm rot="0">
              <a:off x="5029617" y="1005923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5" id="15"/>
            <p:cNvSpPr/>
            <p:nvPr/>
          </p:nvSpPr>
          <p:spPr>
            <a:xfrm rot="0">
              <a:off x="4030697" y="2011847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6" id="16"/>
            <p:cNvSpPr/>
            <p:nvPr/>
          </p:nvSpPr>
          <p:spPr>
            <a:xfrm rot="0">
              <a:off x="201184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7" id="17"/>
            <p:cNvSpPr/>
            <p:nvPr/>
          </p:nvSpPr>
          <p:spPr>
            <a:xfrm rot="0">
              <a:off x="9067317" y="1005923"/>
              <a:ext cx="1005923" cy="1005923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8" id="18"/>
            <p:cNvSpPr/>
            <p:nvPr/>
          </p:nvSpPr>
          <p:spPr>
            <a:xfrm rot="0">
              <a:off x="8061393" y="1005923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9" id="19"/>
            <p:cNvSpPr/>
            <p:nvPr/>
          </p:nvSpPr>
          <p:spPr>
            <a:xfrm rot="0">
              <a:off x="0" y="1005923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11313345" y="0"/>
            <a:ext cx="1493457" cy="1493457"/>
          </a:xfrm>
          <a:custGeom>
            <a:avLst/>
            <a:gdLst/>
            <a:ahLst/>
            <a:cxnLst/>
            <a:rect r="r" b="b" t="t" l="l"/>
            <a:pathLst>
              <a:path h="1493457" w="1493457">
                <a:moveTo>
                  <a:pt x="0" y="0"/>
                </a:moveTo>
                <a:lnTo>
                  <a:pt x="1493457" y="0"/>
                </a:lnTo>
                <a:lnTo>
                  <a:pt x="1493457" y="1493457"/>
                </a:lnTo>
                <a:lnTo>
                  <a:pt x="0" y="14934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6794543" y="8793543"/>
            <a:ext cx="1493457" cy="1493457"/>
          </a:xfrm>
          <a:custGeom>
            <a:avLst/>
            <a:gdLst/>
            <a:ahLst/>
            <a:cxnLst/>
            <a:rect r="r" b="b" t="t" l="l"/>
            <a:pathLst>
              <a:path h="1493457" w="1493457">
                <a:moveTo>
                  <a:pt x="0" y="0"/>
                </a:moveTo>
                <a:lnTo>
                  <a:pt x="1493457" y="0"/>
                </a:lnTo>
                <a:lnTo>
                  <a:pt x="1493457" y="1493457"/>
                </a:lnTo>
                <a:lnTo>
                  <a:pt x="0" y="149345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1204877" y="2218666"/>
            <a:ext cx="9093040" cy="7278864"/>
            <a:chOff x="0" y="0"/>
            <a:chExt cx="12124054" cy="9705152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0"/>
              <a:ext cx="12124054" cy="281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</a:pPr>
              <a:r>
                <a:rPr lang="en-US" b="true" sz="6999" spc="139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Impact Analysis on Stakeholders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3386853"/>
              <a:ext cx="12124054" cy="2809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</a:pPr>
              <a:r>
                <a:rPr lang="en-US" b="true" sz="3000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Democratizing Legislative Intelligence: </a:t>
              </a:r>
              <a:r>
                <a:rPr lang="en-US" b="true" sz="3000" u="none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Understanding the implications for citizens, advocacy groups, and legislators in policy-making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6756847"/>
              <a:ext cx="12124054" cy="29483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This predictive bill tracker, powered by AI-driven legislative tracking has </a:t>
              </a:r>
              <a:r>
                <a:rPr lang="en-US" b="true" sz="2100" u="none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significant effects</a:t>
              </a:r>
              <a:r>
                <a:rPr lang="en-US" sz="2100" u="none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on various stakeholders. Citizens gain </a:t>
              </a:r>
              <a:r>
                <a:rPr lang="en-US" b="true" sz="2100" u="none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transparency</a:t>
              </a:r>
              <a:r>
                <a:rPr lang="en-US" sz="2100" u="none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and access, advocacy groups can leverage data for their causes with efficient resource allocation, and legislators receive valuable insights to inform their decisions and improve bill design.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2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313345" y="0"/>
            <a:ext cx="1493457" cy="1493457"/>
          </a:xfrm>
          <a:custGeom>
            <a:avLst/>
            <a:gdLst/>
            <a:ahLst/>
            <a:cxnLst/>
            <a:rect r="r" b="b" t="t" l="l"/>
            <a:pathLst>
              <a:path h="1493457" w="1493457">
                <a:moveTo>
                  <a:pt x="0" y="0"/>
                </a:moveTo>
                <a:lnTo>
                  <a:pt x="1493457" y="0"/>
                </a:lnTo>
                <a:lnTo>
                  <a:pt x="1493457" y="1493457"/>
                </a:lnTo>
                <a:lnTo>
                  <a:pt x="0" y="1493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-769870"/>
            <a:ext cx="11332395" cy="2263328"/>
            <a:chOff x="0" y="0"/>
            <a:chExt cx="15109860" cy="3017770"/>
          </a:xfrm>
        </p:grpSpPr>
        <p:sp>
          <p:nvSpPr>
            <p:cNvPr name="AutoShape 4" id="4"/>
            <p:cNvSpPr/>
            <p:nvPr/>
          </p:nvSpPr>
          <p:spPr>
            <a:xfrm rot="0">
              <a:off x="11079164" y="2011847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5" id="5"/>
            <p:cNvSpPr/>
            <p:nvPr/>
          </p:nvSpPr>
          <p:spPr>
            <a:xfrm rot="0">
              <a:off x="1410393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6" id="6"/>
            <p:cNvSpPr/>
            <p:nvPr/>
          </p:nvSpPr>
          <p:spPr>
            <a:xfrm rot="0">
              <a:off x="14103937" y="2011847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7" id="7"/>
            <p:cNvSpPr/>
            <p:nvPr/>
          </p:nvSpPr>
          <p:spPr>
            <a:xfrm rot="0">
              <a:off x="1208508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8" id="8"/>
            <p:cNvSpPr/>
            <p:nvPr/>
          </p:nvSpPr>
          <p:spPr>
            <a:xfrm rot="0">
              <a:off x="10073240" y="1005923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9" id="9"/>
            <p:cNvSpPr/>
            <p:nvPr/>
          </p:nvSpPr>
          <p:spPr>
            <a:xfrm rot="0">
              <a:off x="1005923" y="2011847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0" id="10"/>
            <p:cNvSpPr/>
            <p:nvPr/>
          </p:nvSpPr>
          <p:spPr>
            <a:xfrm rot="0">
              <a:off x="5036620" y="2011847"/>
              <a:ext cx="2025852" cy="1005923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1" id="11"/>
            <p:cNvSpPr/>
            <p:nvPr/>
          </p:nvSpPr>
          <p:spPr>
            <a:xfrm rot="0">
              <a:off x="403069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2" id="12"/>
            <p:cNvSpPr/>
            <p:nvPr/>
          </p:nvSpPr>
          <p:spPr>
            <a:xfrm rot="0">
              <a:off x="7055470" y="0"/>
              <a:ext cx="1005923" cy="1005923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3" id="13"/>
            <p:cNvSpPr/>
            <p:nvPr/>
          </p:nvSpPr>
          <p:spPr>
            <a:xfrm rot="0">
              <a:off x="5029617" y="1005923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4" id="14"/>
            <p:cNvSpPr/>
            <p:nvPr/>
          </p:nvSpPr>
          <p:spPr>
            <a:xfrm rot="0">
              <a:off x="4030697" y="2011847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5" id="15"/>
            <p:cNvSpPr/>
            <p:nvPr/>
          </p:nvSpPr>
          <p:spPr>
            <a:xfrm rot="0">
              <a:off x="2011847" y="0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6" id="16"/>
            <p:cNvSpPr/>
            <p:nvPr/>
          </p:nvSpPr>
          <p:spPr>
            <a:xfrm rot="0">
              <a:off x="9067317" y="1005923"/>
              <a:ext cx="1005923" cy="1005923"/>
            </a:xfrm>
            <a:prstGeom prst="rect">
              <a:avLst/>
            </a:prstGeom>
            <a:solidFill>
              <a:srgbClr val="2C4B73"/>
            </a:solidFill>
          </p:spPr>
        </p:sp>
        <p:sp>
          <p:nvSpPr>
            <p:cNvPr name="AutoShape 17" id="17"/>
            <p:cNvSpPr/>
            <p:nvPr/>
          </p:nvSpPr>
          <p:spPr>
            <a:xfrm rot="0">
              <a:off x="8061393" y="1005923"/>
              <a:ext cx="1005923" cy="1005923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8" id="18"/>
            <p:cNvSpPr/>
            <p:nvPr/>
          </p:nvSpPr>
          <p:spPr>
            <a:xfrm rot="0">
              <a:off x="0" y="1005923"/>
              <a:ext cx="2011847" cy="1005923"/>
            </a:xfrm>
            <a:prstGeom prst="rect">
              <a:avLst/>
            </a:prstGeom>
            <a:solidFill>
              <a:srgbClr val="032859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7172092" y="6190294"/>
            <a:ext cx="11115908" cy="4096706"/>
          </a:xfrm>
          <a:custGeom>
            <a:avLst/>
            <a:gdLst/>
            <a:ahLst/>
            <a:cxnLst/>
            <a:rect r="r" b="b" t="t" l="l"/>
            <a:pathLst>
              <a:path h="4096706" w="11115908">
                <a:moveTo>
                  <a:pt x="0" y="0"/>
                </a:moveTo>
                <a:lnTo>
                  <a:pt x="11115908" y="0"/>
                </a:lnTo>
                <a:lnTo>
                  <a:pt x="11115908" y="4096706"/>
                </a:lnTo>
                <a:lnTo>
                  <a:pt x="0" y="40967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18" r="-2517" b="-418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6794543" y="8793543"/>
            <a:ext cx="1493457" cy="1493457"/>
          </a:xfrm>
          <a:custGeom>
            <a:avLst/>
            <a:gdLst/>
            <a:ahLst/>
            <a:cxnLst/>
            <a:rect r="r" b="b" t="t" l="l"/>
            <a:pathLst>
              <a:path h="1493457" w="1493457">
                <a:moveTo>
                  <a:pt x="0" y="0"/>
                </a:moveTo>
                <a:lnTo>
                  <a:pt x="1493457" y="0"/>
                </a:lnTo>
                <a:lnTo>
                  <a:pt x="1493457" y="1493457"/>
                </a:lnTo>
                <a:lnTo>
                  <a:pt x="0" y="149345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7172092" y="485560"/>
            <a:ext cx="11115908" cy="5704734"/>
          </a:xfrm>
          <a:custGeom>
            <a:avLst/>
            <a:gdLst/>
            <a:ahLst/>
            <a:cxnLst/>
            <a:rect r="r" b="b" t="t" l="l"/>
            <a:pathLst>
              <a:path h="5704734" w="11115908">
                <a:moveTo>
                  <a:pt x="0" y="0"/>
                </a:moveTo>
                <a:lnTo>
                  <a:pt x="11115908" y="0"/>
                </a:lnTo>
                <a:lnTo>
                  <a:pt x="11115908" y="5704734"/>
                </a:lnTo>
                <a:lnTo>
                  <a:pt x="0" y="57047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149" r="0" b="-1149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453175" y="2966893"/>
            <a:ext cx="6287458" cy="6050139"/>
            <a:chOff x="0" y="0"/>
            <a:chExt cx="8383277" cy="8066852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0"/>
              <a:ext cx="8383277" cy="2819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</a:pPr>
              <a:r>
                <a:rPr lang="en-US" b="true" sz="6999" spc="139" u="none">
                  <a:solidFill>
                    <a:srgbClr val="000000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Demo Highlights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3386853"/>
              <a:ext cx="8383277" cy="6762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</a:pPr>
              <a:r>
                <a:rPr lang="en-US" b="true" sz="3000" u="none">
                  <a:solidFill>
                    <a:srgbClr val="000000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Key Features In Action: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4623247"/>
              <a:ext cx="8383277" cy="34436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Real-time Congress.gov API integration</a:t>
              </a:r>
            </a:p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Confidence intervals show model uncertainty</a:t>
              </a:r>
            </a:p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Time-aware predictions (Progressive Model shown)</a:t>
              </a:r>
            </a:p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Interactive gauge visualizations</a:t>
              </a:r>
            </a:p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Complete legislative timeline tracking</a:t>
              </a:r>
            </a:p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>
                  <a:solidFill>
                    <a:srgbClr val="000000"/>
                  </a:solidFill>
                  <a:latin typeface="Lekton"/>
                  <a:ea typeface="Lekton"/>
                  <a:cs typeface="Lekton"/>
                  <a:sym typeface="Lekton"/>
                </a:rPr>
                <a:t> - Live viability and passage predictions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3285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8121684" cy="10287000"/>
          </a:xfrm>
          <a:prstGeom prst="rect">
            <a:avLst/>
          </a:prstGeom>
          <a:solidFill>
            <a:srgbClr val="F2F2F2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121684" cy="10287000"/>
            <a:chOff x="0" y="0"/>
            <a:chExt cx="6823730" cy="8643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823731" cy="8643000"/>
            </a:xfrm>
            <a:custGeom>
              <a:avLst/>
              <a:gdLst/>
              <a:ahLst/>
              <a:cxnLst/>
              <a:rect r="r" b="b" t="t" l="l"/>
              <a:pathLst>
                <a:path h="8643000" w="6823731">
                  <a:moveTo>
                    <a:pt x="6681570" y="864300"/>
                  </a:moveTo>
                  <a:cubicBezTo>
                    <a:pt x="6681570" y="777870"/>
                    <a:pt x="6681570" y="605010"/>
                    <a:pt x="6681570" y="518580"/>
                  </a:cubicBezTo>
                  <a:lnTo>
                    <a:pt x="6539409" y="518580"/>
                  </a:lnTo>
                  <a:lnTo>
                    <a:pt x="6539409" y="345720"/>
                  </a:lnTo>
                  <a:lnTo>
                    <a:pt x="6397247" y="345720"/>
                  </a:lnTo>
                  <a:lnTo>
                    <a:pt x="6397247" y="172860"/>
                  </a:lnTo>
                  <a:cubicBezTo>
                    <a:pt x="6326167" y="172860"/>
                    <a:pt x="6184006" y="172860"/>
                    <a:pt x="6112925" y="172860"/>
                  </a:cubicBezTo>
                  <a:lnTo>
                    <a:pt x="6112925" y="0"/>
                  </a:lnTo>
                  <a:cubicBezTo>
                    <a:pt x="4313166" y="0"/>
                    <a:pt x="2510564" y="0"/>
                    <a:pt x="710805" y="0"/>
                  </a:cubicBezTo>
                  <a:lnTo>
                    <a:pt x="710805" y="172860"/>
                  </a:lnTo>
                  <a:cubicBezTo>
                    <a:pt x="639725" y="172860"/>
                    <a:pt x="497564" y="172860"/>
                    <a:pt x="426483" y="172860"/>
                  </a:cubicBezTo>
                  <a:lnTo>
                    <a:pt x="426483" y="345720"/>
                  </a:lnTo>
                  <a:lnTo>
                    <a:pt x="284322" y="345720"/>
                  </a:lnTo>
                  <a:lnTo>
                    <a:pt x="284322" y="518580"/>
                  </a:lnTo>
                  <a:lnTo>
                    <a:pt x="142161" y="518580"/>
                  </a:lnTo>
                  <a:cubicBezTo>
                    <a:pt x="142161" y="605010"/>
                    <a:pt x="142161" y="777870"/>
                    <a:pt x="142161" y="864300"/>
                  </a:cubicBezTo>
                  <a:lnTo>
                    <a:pt x="0" y="864300"/>
                  </a:lnTo>
                  <a:cubicBezTo>
                    <a:pt x="0" y="3168524"/>
                    <a:pt x="0" y="5474476"/>
                    <a:pt x="0" y="7778700"/>
                  </a:cubicBezTo>
                  <a:lnTo>
                    <a:pt x="142161" y="7778700"/>
                  </a:lnTo>
                  <a:cubicBezTo>
                    <a:pt x="142161" y="7865130"/>
                    <a:pt x="142161" y="8037990"/>
                    <a:pt x="142161" y="8124420"/>
                  </a:cubicBezTo>
                  <a:lnTo>
                    <a:pt x="284322" y="8124420"/>
                  </a:lnTo>
                  <a:lnTo>
                    <a:pt x="284322" y="8297280"/>
                  </a:lnTo>
                  <a:lnTo>
                    <a:pt x="426483" y="8297280"/>
                  </a:lnTo>
                  <a:lnTo>
                    <a:pt x="426483" y="8470140"/>
                  </a:lnTo>
                  <a:cubicBezTo>
                    <a:pt x="497564" y="8470140"/>
                    <a:pt x="639725" y="8470140"/>
                    <a:pt x="710805" y="8470140"/>
                  </a:cubicBezTo>
                  <a:lnTo>
                    <a:pt x="710805" y="8643000"/>
                  </a:lnTo>
                  <a:cubicBezTo>
                    <a:pt x="2510564" y="8643000"/>
                    <a:pt x="4313166" y="8643000"/>
                    <a:pt x="6112925" y="8643000"/>
                  </a:cubicBezTo>
                  <a:lnTo>
                    <a:pt x="6112925" y="8470140"/>
                  </a:lnTo>
                  <a:cubicBezTo>
                    <a:pt x="6184006" y="8470140"/>
                    <a:pt x="6326167" y="8470140"/>
                    <a:pt x="6397247" y="8470140"/>
                  </a:cubicBezTo>
                  <a:lnTo>
                    <a:pt x="6397247" y="8297280"/>
                  </a:lnTo>
                  <a:lnTo>
                    <a:pt x="6539409" y="8297280"/>
                  </a:lnTo>
                  <a:lnTo>
                    <a:pt x="6539409" y="8124420"/>
                  </a:lnTo>
                  <a:lnTo>
                    <a:pt x="6681570" y="8124420"/>
                  </a:lnTo>
                  <a:cubicBezTo>
                    <a:pt x="6681570" y="8037990"/>
                    <a:pt x="6681570" y="7865130"/>
                    <a:pt x="6681570" y="7778700"/>
                  </a:cubicBezTo>
                  <a:lnTo>
                    <a:pt x="6823731" y="7778700"/>
                  </a:lnTo>
                  <a:cubicBezTo>
                    <a:pt x="6823731" y="5474476"/>
                    <a:pt x="6823731" y="3168524"/>
                    <a:pt x="6823731" y="864300"/>
                  </a:cubicBezTo>
                  <a:lnTo>
                    <a:pt x="6681570" y="864300"/>
                  </a:lnTo>
                  <a:close/>
                </a:path>
              </a:pathLst>
            </a:custGeom>
            <a:blipFill>
              <a:blip r:embed="rId2"/>
              <a:stretch>
                <a:fillRect l="-62587" t="0" r="-62587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5400000">
            <a:off x="3844920" y="-3844920"/>
            <a:ext cx="1536973" cy="9226812"/>
            <a:chOff x="0" y="0"/>
            <a:chExt cx="2049297" cy="12302417"/>
          </a:xfrm>
        </p:grpSpPr>
        <p:sp>
          <p:nvSpPr>
            <p:cNvPr name="AutoShape 6" id="6"/>
            <p:cNvSpPr/>
            <p:nvPr/>
          </p:nvSpPr>
          <p:spPr>
            <a:xfrm rot="-5400000">
              <a:off x="0" y="0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7" id="7"/>
            <p:cNvSpPr/>
            <p:nvPr/>
          </p:nvSpPr>
          <p:spPr>
            <a:xfrm rot="-5400000">
              <a:off x="1024649" y="3766556"/>
              <a:ext cx="1366198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8" id="8"/>
            <p:cNvSpPr/>
            <p:nvPr/>
          </p:nvSpPr>
          <p:spPr>
            <a:xfrm rot="-5400000">
              <a:off x="1024649" y="1707748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9" id="9"/>
            <p:cNvSpPr/>
            <p:nvPr/>
          </p:nvSpPr>
          <p:spPr>
            <a:xfrm rot="-5400000">
              <a:off x="0" y="2049297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0" id="10"/>
            <p:cNvSpPr/>
            <p:nvPr/>
          </p:nvSpPr>
          <p:spPr>
            <a:xfrm rot="-5400000">
              <a:off x="683099" y="1366198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11" id="11"/>
            <p:cNvSpPr/>
            <p:nvPr/>
          </p:nvSpPr>
          <p:spPr>
            <a:xfrm rot="-5400000">
              <a:off x="1366198" y="683099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2" id="12"/>
            <p:cNvSpPr/>
            <p:nvPr/>
          </p:nvSpPr>
          <p:spPr>
            <a:xfrm rot="-5400000">
              <a:off x="683099" y="7520723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3" id="13"/>
            <p:cNvSpPr/>
            <p:nvPr/>
          </p:nvSpPr>
          <p:spPr>
            <a:xfrm rot="-5400000">
              <a:off x="0" y="3425006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4" id="14"/>
            <p:cNvSpPr/>
            <p:nvPr/>
          </p:nvSpPr>
          <p:spPr>
            <a:xfrm rot="-5400000">
              <a:off x="1366198" y="5474304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5" id="15"/>
            <p:cNvSpPr/>
            <p:nvPr/>
          </p:nvSpPr>
          <p:spPr>
            <a:xfrm rot="-5400000">
              <a:off x="1366198" y="6837624"/>
              <a:ext cx="683099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16" id="16"/>
            <p:cNvSpPr/>
            <p:nvPr/>
          </p:nvSpPr>
          <p:spPr>
            <a:xfrm rot="-5400000">
              <a:off x="0" y="6837624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7" id="17"/>
            <p:cNvSpPr/>
            <p:nvPr/>
          </p:nvSpPr>
          <p:spPr>
            <a:xfrm rot="-5400000">
              <a:off x="1366198" y="8886921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8" id="18"/>
            <p:cNvSpPr/>
            <p:nvPr/>
          </p:nvSpPr>
          <p:spPr>
            <a:xfrm rot="-5400000">
              <a:off x="683099" y="10936218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19" id="19"/>
            <p:cNvSpPr/>
            <p:nvPr/>
          </p:nvSpPr>
          <p:spPr>
            <a:xfrm rot="-5400000">
              <a:off x="683099" y="11619317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0" id="20"/>
            <p:cNvSpPr/>
            <p:nvPr/>
          </p:nvSpPr>
          <p:spPr>
            <a:xfrm rot="-5400000">
              <a:off x="0" y="9570020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1" id="21"/>
            <p:cNvSpPr/>
            <p:nvPr/>
          </p:nvSpPr>
          <p:spPr>
            <a:xfrm rot="-5400000">
              <a:off x="683099" y="8203822"/>
              <a:ext cx="683099" cy="683099"/>
            </a:xfrm>
            <a:prstGeom prst="rect">
              <a:avLst/>
            </a:prstGeom>
            <a:solidFill>
              <a:srgbClr val="032859"/>
            </a:solidFill>
          </p:spPr>
        </p:sp>
        <p:sp>
          <p:nvSpPr>
            <p:cNvPr name="AutoShape 22" id="22"/>
            <p:cNvSpPr/>
            <p:nvPr/>
          </p:nvSpPr>
          <p:spPr>
            <a:xfrm rot="-5400000">
              <a:off x="341550" y="4449655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23" id="23"/>
            <p:cNvSpPr/>
            <p:nvPr/>
          </p:nvSpPr>
          <p:spPr>
            <a:xfrm rot="-5400000">
              <a:off x="1024649" y="9911570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</p:grpSp>
      <p:grpSp>
        <p:nvGrpSpPr>
          <p:cNvPr name="Group 24" id="24"/>
          <p:cNvGrpSpPr/>
          <p:nvPr/>
        </p:nvGrpSpPr>
        <p:grpSpPr>
          <a:xfrm rot="-5400000">
            <a:off x="13071732" y="-3844920"/>
            <a:ext cx="1536973" cy="9226812"/>
            <a:chOff x="0" y="0"/>
            <a:chExt cx="2049297" cy="12302417"/>
          </a:xfrm>
        </p:grpSpPr>
        <p:sp>
          <p:nvSpPr>
            <p:cNvPr name="AutoShape 25" id="25"/>
            <p:cNvSpPr/>
            <p:nvPr/>
          </p:nvSpPr>
          <p:spPr>
            <a:xfrm rot="-5400000">
              <a:off x="0" y="0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26" id="26"/>
            <p:cNvSpPr/>
            <p:nvPr/>
          </p:nvSpPr>
          <p:spPr>
            <a:xfrm rot="-5400000">
              <a:off x="1024649" y="3766556"/>
              <a:ext cx="1366198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7" id="27"/>
            <p:cNvSpPr/>
            <p:nvPr/>
          </p:nvSpPr>
          <p:spPr>
            <a:xfrm rot="-5400000">
              <a:off x="1024649" y="1707748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28" id="28"/>
            <p:cNvSpPr/>
            <p:nvPr/>
          </p:nvSpPr>
          <p:spPr>
            <a:xfrm rot="-5400000">
              <a:off x="0" y="2049297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29" id="29"/>
            <p:cNvSpPr/>
            <p:nvPr/>
          </p:nvSpPr>
          <p:spPr>
            <a:xfrm rot="-5400000">
              <a:off x="683099" y="1366198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30" id="30"/>
            <p:cNvSpPr/>
            <p:nvPr/>
          </p:nvSpPr>
          <p:spPr>
            <a:xfrm rot="-5400000">
              <a:off x="1366198" y="683099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1" id="31"/>
            <p:cNvSpPr/>
            <p:nvPr/>
          </p:nvSpPr>
          <p:spPr>
            <a:xfrm rot="-5400000">
              <a:off x="683099" y="7520723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2" id="32"/>
            <p:cNvSpPr/>
            <p:nvPr/>
          </p:nvSpPr>
          <p:spPr>
            <a:xfrm rot="-5400000">
              <a:off x="0" y="3425006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3" id="33"/>
            <p:cNvSpPr/>
            <p:nvPr/>
          </p:nvSpPr>
          <p:spPr>
            <a:xfrm rot="-5400000">
              <a:off x="1366198" y="5474304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4" id="34"/>
            <p:cNvSpPr/>
            <p:nvPr/>
          </p:nvSpPr>
          <p:spPr>
            <a:xfrm rot="-5400000">
              <a:off x="1366198" y="6837624"/>
              <a:ext cx="683099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35" id="35"/>
            <p:cNvSpPr/>
            <p:nvPr/>
          </p:nvSpPr>
          <p:spPr>
            <a:xfrm rot="-5400000">
              <a:off x="0" y="6837624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6" id="36"/>
            <p:cNvSpPr/>
            <p:nvPr/>
          </p:nvSpPr>
          <p:spPr>
            <a:xfrm rot="-5400000">
              <a:off x="1366198" y="8886921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7" id="37"/>
            <p:cNvSpPr/>
            <p:nvPr/>
          </p:nvSpPr>
          <p:spPr>
            <a:xfrm rot="-5400000">
              <a:off x="683099" y="10936218"/>
              <a:ext cx="683099" cy="683099"/>
            </a:xfrm>
            <a:prstGeom prst="rect">
              <a:avLst/>
            </a:prstGeom>
            <a:solidFill>
              <a:srgbClr val="6DE17B"/>
            </a:solidFill>
          </p:spPr>
        </p:sp>
        <p:sp>
          <p:nvSpPr>
            <p:cNvPr name="AutoShape 38" id="38"/>
            <p:cNvSpPr/>
            <p:nvPr/>
          </p:nvSpPr>
          <p:spPr>
            <a:xfrm rot="-5400000">
              <a:off x="683099" y="11619317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39" id="39"/>
            <p:cNvSpPr/>
            <p:nvPr/>
          </p:nvSpPr>
          <p:spPr>
            <a:xfrm rot="-5400000">
              <a:off x="0" y="9570020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40" id="40"/>
            <p:cNvSpPr/>
            <p:nvPr/>
          </p:nvSpPr>
          <p:spPr>
            <a:xfrm rot="-5400000">
              <a:off x="683099" y="8203822"/>
              <a:ext cx="683099" cy="683099"/>
            </a:xfrm>
            <a:prstGeom prst="rect">
              <a:avLst/>
            </a:prstGeom>
            <a:solidFill>
              <a:srgbClr val="F2F2F2"/>
            </a:solidFill>
          </p:spPr>
        </p:sp>
        <p:sp>
          <p:nvSpPr>
            <p:cNvPr name="AutoShape 41" id="41"/>
            <p:cNvSpPr/>
            <p:nvPr/>
          </p:nvSpPr>
          <p:spPr>
            <a:xfrm rot="-5400000">
              <a:off x="341550" y="4449655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  <p:sp>
          <p:nvSpPr>
            <p:cNvPr name="AutoShape 42" id="42"/>
            <p:cNvSpPr/>
            <p:nvPr/>
          </p:nvSpPr>
          <p:spPr>
            <a:xfrm rot="-5400000">
              <a:off x="1024649" y="9911570"/>
              <a:ext cx="1366198" cy="683099"/>
            </a:xfrm>
            <a:prstGeom prst="rect">
              <a:avLst/>
            </a:prstGeom>
            <a:solidFill>
              <a:srgbClr val="92A0B4"/>
            </a:solidFill>
          </p:spPr>
        </p:sp>
      </p:grpSp>
      <p:sp>
        <p:nvSpPr>
          <p:cNvPr name="Freeform 43" id="43"/>
          <p:cNvSpPr/>
          <p:nvPr/>
        </p:nvSpPr>
        <p:spPr>
          <a:xfrm flipH="false" flipV="false" rot="0">
            <a:off x="10917" y="9258300"/>
            <a:ext cx="1017783" cy="1017783"/>
          </a:xfrm>
          <a:custGeom>
            <a:avLst/>
            <a:gdLst/>
            <a:ahLst/>
            <a:cxnLst/>
            <a:rect r="r" b="b" t="t" l="l"/>
            <a:pathLst>
              <a:path h="1017783" w="1017783">
                <a:moveTo>
                  <a:pt x="0" y="0"/>
                </a:moveTo>
                <a:lnTo>
                  <a:pt x="1017783" y="0"/>
                </a:lnTo>
                <a:lnTo>
                  <a:pt x="1017783" y="1017783"/>
                </a:lnTo>
                <a:lnTo>
                  <a:pt x="0" y="10177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7103901" y="9258300"/>
            <a:ext cx="1017783" cy="1017783"/>
          </a:xfrm>
          <a:custGeom>
            <a:avLst/>
            <a:gdLst/>
            <a:ahLst/>
            <a:cxnLst/>
            <a:rect r="r" b="b" t="t" l="l"/>
            <a:pathLst>
              <a:path h="1017783" w="1017783">
                <a:moveTo>
                  <a:pt x="0" y="0"/>
                </a:moveTo>
                <a:lnTo>
                  <a:pt x="1017783" y="0"/>
                </a:lnTo>
                <a:lnTo>
                  <a:pt x="1017783" y="1017783"/>
                </a:lnTo>
                <a:lnTo>
                  <a:pt x="0" y="101778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5" id="45"/>
          <p:cNvGrpSpPr/>
          <p:nvPr/>
        </p:nvGrpSpPr>
        <p:grpSpPr>
          <a:xfrm rot="0">
            <a:off x="9144000" y="2772231"/>
            <a:ext cx="8115300" cy="5694769"/>
            <a:chOff x="0" y="0"/>
            <a:chExt cx="10820400" cy="7593026"/>
          </a:xfrm>
        </p:grpSpPr>
        <p:sp>
          <p:nvSpPr>
            <p:cNvPr name="TextBox 46" id="46"/>
            <p:cNvSpPr txBox="true"/>
            <p:nvPr/>
          </p:nvSpPr>
          <p:spPr>
            <a:xfrm rot="0">
              <a:off x="0" y="0"/>
              <a:ext cx="10820400" cy="1397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294"/>
                </a:lnSpc>
              </a:pPr>
              <a:r>
                <a:rPr lang="en-US" b="true" sz="6912" spc="138" u="none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Future Vision</a:t>
              </a:r>
            </a:p>
          </p:txBody>
        </p:sp>
        <p:sp>
          <p:nvSpPr>
            <p:cNvPr name="TextBox 47" id="47"/>
            <p:cNvSpPr txBox="true"/>
            <p:nvPr/>
          </p:nvSpPr>
          <p:spPr>
            <a:xfrm rot="0">
              <a:off x="0" y="1971397"/>
              <a:ext cx="10820400" cy="1387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200"/>
                </a:lnSpc>
              </a:pPr>
              <a:r>
                <a:rPr lang="en-US" b="true" sz="3000" u="none">
                  <a:solidFill>
                    <a:srgbClr val="FFFFFF"/>
                  </a:solidFill>
                  <a:latin typeface="Lekton Bold"/>
                  <a:ea typeface="Lekton Bold"/>
                  <a:cs typeface="Lekton Bold"/>
                  <a:sym typeface="Lekton Bold"/>
                </a:rPr>
                <a:t>A Roadmap Ahead: Building a more transparent democracy</a:t>
              </a:r>
            </a:p>
          </p:txBody>
        </p:sp>
        <p:sp>
          <p:nvSpPr>
            <p:cNvPr name="TextBox 48" id="48"/>
            <p:cNvSpPr txBox="true"/>
            <p:nvPr/>
          </p:nvSpPr>
          <p:spPr>
            <a:xfrm rot="0">
              <a:off x="0" y="4237432"/>
              <a:ext cx="10820400" cy="335559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03"/>
                </a:lnSpc>
              </a:pPr>
              <a:r>
                <a:rPr lang="en-US" sz="2073">
                  <a:solidFill>
                    <a:srgbClr val="FFFFFF"/>
                  </a:solidFill>
                  <a:latin typeface="Lekton"/>
                  <a:ea typeface="Lekton"/>
                  <a:cs typeface="Lekton"/>
                  <a:sym typeface="Lekton"/>
                </a:rPr>
                <a:t>Possible Next Steps:</a:t>
              </a:r>
            </a:p>
            <a:p>
              <a:pPr algn="l">
                <a:lnSpc>
                  <a:spcPts val="2903"/>
                </a:lnSpc>
              </a:pPr>
              <a:r>
                <a:rPr lang="en-US" sz="2073">
                  <a:solidFill>
                    <a:srgbClr val="FFFFFF"/>
                  </a:solidFill>
                  <a:latin typeface="Lekton"/>
                  <a:ea typeface="Lekton"/>
                  <a:cs typeface="Lekton"/>
                  <a:sym typeface="Lekton"/>
                </a:rPr>
                <a:t> - State legislature integration</a:t>
              </a:r>
            </a:p>
            <a:p>
              <a:pPr algn="l">
                <a:lnSpc>
                  <a:spcPts val="2903"/>
                </a:lnSpc>
              </a:pPr>
              <a:r>
                <a:rPr lang="en-US" sz="2073">
                  <a:solidFill>
                    <a:srgbClr val="FFFFFF"/>
                  </a:solidFill>
                  <a:latin typeface="Lekton"/>
                  <a:ea typeface="Lekton"/>
                  <a:cs typeface="Lekton"/>
                  <a:sym typeface="Lekton"/>
                </a:rPr>
                <a:t> - Real-time amendment tracking</a:t>
              </a:r>
            </a:p>
            <a:p>
              <a:pPr algn="l">
                <a:lnSpc>
                  <a:spcPts val="2903"/>
                </a:lnSpc>
              </a:pPr>
              <a:r>
                <a:rPr lang="en-US" sz="2073">
                  <a:solidFill>
                    <a:srgbClr val="FFFFFF"/>
                  </a:solidFill>
                  <a:latin typeface="Lekton"/>
                  <a:ea typeface="Lekton"/>
                  <a:cs typeface="Lekton"/>
                  <a:sym typeface="Lekton"/>
                </a:rPr>
                <a:t> - Public sentiment analysis</a:t>
              </a:r>
            </a:p>
            <a:p>
              <a:pPr algn="l">
                <a:lnSpc>
                  <a:spcPts val="2903"/>
                </a:lnSpc>
              </a:pPr>
              <a:r>
                <a:rPr lang="en-US" sz="2073">
                  <a:solidFill>
                    <a:srgbClr val="FFFFFF"/>
                  </a:solidFill>
                  <a:latin typeface="Lekton"/>
                  <a:ea typeface="Lekton"/>
                  <a:cs typeface="Lekton"/>
                  <a:sym typeface="Lekton"/>
                </a:rPr>
                <a:t> - Predictive alerts</a:t>
              </a:r>
            </a:p>
            <a:p>
              <a:pPr algn="l">
                <a:lnSpc>
                  <a:spcPts val="2903"/>
                </a:lnSpc>
              </a:pPr>
              <a:r>
                <a:rPr lang="en-US" sz="2073">
                  <a:solidFill>
                    <a:srgbClr val="FFFFFF"/>
                  </a:solidFill>
                  <a:latin typeface="Lekton"/>
                  <a:ea typeface="Lekton"/>
                  <a:cs typeface="Lekton"/>
                  <a:sym typeface="Lekton"/>
                </a:rPr>
                <a:t> - Mobile application</a:t>
              </a:r>
            </a:p>
            <a:p>
              <a:pPr algn="l" marL="0" indent="0" lvl="0">
                <a:lnSpc>
                  <a:spcPts val="2903"/>
                </a:lnSpc>
                <a:spcBef>
                  <a:spcPct val="0"/>
                </a:spcBef>
              </a:pPr>
              <a:r>
                <a:rPr lang="en-US" sz="2073">
                  <a:solidFill>
                    <a:srgbClr val="FFFFFF"/>
                  </a:solidFill>
                  <a:latin typeface="Lekton"/>
                  <a:ea typeface="Lekton"/>
                  <a:cs typeface="Lekton"/>
                  <a:sym typeface="Lekton"/>
                </a:rPr>
                <a:t> - API for researchers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AI Bill Tracker: Predicting Legislative Success</dc:description>
  <dc:identifier>DAGul6kEY5Y</dc:identifier>
  <dcterms:modified xsi:type="dcterms:W3CDTF">2011-08-01T06:04:30Z</dcterms:modified>
  <cp:revision>1</cp:revision>
  <dc:title>Presentation - AI-Powered Bill Tracker: Predicting Legislative Success</dc:title>
</cp:coreProperties>
</file>

<file path=docProps/thumbnail.jpeg>
</file>